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2"/>
  </p:notesMasterIdLst>
  <p:sldIdLst>
    <p:sldId id="256" r:id="rId2"/>
    <p:sldId id="428" r:id="rId3"/>
    <p:sldId id="308" r:id="rId4"/>
    <p:sldId id="443" r:id="rId5"/>
    <p:sldId id="445" r:id="rId6"/>
    <p:sldId id="386" r:id="rId7"/>
    <p:sldId id="387" r:id="rId8"/>
    <p:sldId id="390" r:id="rId9"/>
    <p:sldId id="389" r:id="rId10"/>
    <p:sldId id="422" r:id="rId11"/>
    <p:sldId id="429" r:id="rId12"/>
    <p:sldId id="430" r:id="rId13"/>
    <p:sldId id="391" r:id="rId14"/>
    <p:sldId id="423" r:id="rId15"/>
    <p:sldId id="348" r:id="rId16"/>
    <p:sldId id="361" r:id="rId17"/>
    <p:sldId id="431" r:id="rId18"/>
    <p:sldId id="432" r:id="rId19"/>
    <p:sldId id="434" r:id="rId20"/>
    <p:sldId id="435" r:id="rId21"/>
    <p:sldId id="433" r:id="rId22"/>
    <p:sldId id="381" r:id="rId23"/>
    <p:sldId id="384" r:id="rId24"/>
    <p:sldId id="439" r:id="rId25"/>
    <p:sldId id="440" r:id="rId26"/>
    <p:sldId id="442" r:id="rId27"/>
    <p:sldId id="444" r:id="rId28"/>
    <p:sldId id="441" r:id="rId29"/>
    <p:sldId id="438" r:id="rId30"/>
    <p:sldId id="436" r:id="rId3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121854-BED9-26B7-9B87-E8A37E8FA5EB}" name="Jack Fan" initials="JF" userId="8b9220e4b9692598"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B64"/>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45" autoAdjust="0"/>
    <p:restoredTop sz="85281" autoAdjust="0"/>
  </p:normalViewPr>
  <p:slideViewPr>
    <p:cSldViewPr snapToGrid="0">
      <p:cViewPr varScale="1">
        <p:scale>
          <a:sx n="130" d="100"/>
          <a:sy n="130" d="100"/>
        </p:scale>
        <p:origin x="1344" y="1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mathworks.com/discovery/pattern-recognition.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athworks.com/discovery/pattern-recognition.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mathworks.com/discovery/pattern-recognition.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57d4537781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57d4537781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6040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57d4537781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57d4537781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3963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AI is getting increasingly powerful and in a nonlinear style. With great power, comes great responsibility. So what are some of these. </a:t>
            </a:r>
          </a:p>
          <a:p>
            <a:r>
              <a:rPr lang="en-US" dirty="0"/>
              <a:t>Ask students what they think are some critical </a:t>
            </a:r>
            <a:r>
              <a:rPr lang="en-US" dirty="0" err="1"/>
              <a:t>resopnsbility</a:t>
            </a:r>
            <a:r>
              <a:rPr lang="en-US" dirty="0"/>
              <a:t>/considerations</a:t>
            </a:r>
          </a:p>
        </p:txBody>
      </p:sp>
    </p:spTree>
    <p:extLst>
      <p:ext uri="{BB962C8B-B14F-4D97-AF65-F5344CB8AC3E}">
        <p14:creationId xmlns:p14="http://schemas.microsoft.com/office/powerpoint/2010/main" val="4079648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a:extLst>
            <a:ext uri="{FF2B5EF4-FFF2-40B4-BE49-F238E27FC236}">
              <a16:creationId xmlns:a16="http://schemas.microsoft.com/office/drawing/2014/main" id="{A42F1A63-2369-77F9-69EE-0847B28AC89D}"/>
            </a:ext>
          </a:extLst>
        </p:cNvPr>
        <p:cNvGrpSpPr/>
        <p:nvPr/>
      </p:nvGrpSpPr>
      <p:grpSpPr>
        <a:xfrm>
          <a:off x="0" y="0"/>
          <a:ext cx="0" cy="0"/>
          <a:chOff x="0" y="0"/>
          <a:chExt cx="0" cy="0"/>
        </a:xfrm>
      </p:grpSpPr>
      <p:sp>
        <p:nvSpPr>
          <p:cNvPr id="71" name="Google Shape;71;g257d4537781_0_205:notes">
            <a:extLst>
              <a:ext uri="{FF2B5EF4-FFF2-40B4-BE49-F238E27FC236}">
                <a16:creationId xmlns:a16="http://schemas.microsoft.com/office/drawing/2014/main" id="{68E43DD7-9A07-8629-D686-CE55BFAA902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57d4537781_0_205:notes">
            <a:extLst>
              <a:ext uri="{FF2B5EF4-FFF2-40B4-BE49-F238E27FC236}">
                <a16:creationId xmlns:a16="http://schemas.microsoft.com/office/drawing/2014/main" id="{DEB248BA-103F-2B26-283E-770EB31D149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Right now, AI cannot truly “think” with humans, and instead are more focused on menial retrieval and structural generation tasks, as we’ll see later on in this lecture.</a:t>
            </a:r>
          </a:p>
          <a:p>
            <a:pPr marL="0" lvl="0" indent="0" algn="l" rtl="0">
              <a:spcBef>
                <a:spcPts val="0"/>
              </a:spcBef>
              <a:spcAft>
                <a:spcPts val="0"/>
              </a:spcAft>
              <a:buNone/>
            </a:pPr>
            <a:endParaRPr lang="en-US" dirty="0"/>
          </a:p>
          <a:p>
            <a:pPr marL="0" lvl="0" indent="0" algn="l" rtl="0">
              <a:spcBef>
                <a:spcPts val="0"/>
              </a:spcBef>
              <a:spcAft>
                <a:spcPts val="0"/>
              </a:spcAft>
              <a:buNone/>
            </a:pPr>
            <a:r>
              <a:rPr lang="en-US" sz="1800" b="0" i="0" u="none" strike="noStrike" dirty="0">
                <a:solidFill>
                  <a:srgbClr val="000000"/>
                </a:solidFill>
                <a:effectLst/>
                <a:latin typeface="Times New Roman" panose="02020603050405020304" pitchFamily="18" charset="0"/>
              </a:rPr>
              <a:t>Explanation of present-day AI as </a:t>
            </a:r>
            <a:r>
              <a:rPr lang="en-US" sz="1800" b="1" i="0" u="none" strike="noStrike" dirty="0">
                <a:solidFill>
                  <a:srgbClr val="000000"/>
                </a:solidFill>
                <a:effectLst/>
                <a:latin typeface="Times New Roman" panose="02020603050405020304" pitchFamily="18" charset="0"/>
              </a:rPr>
              <a:t>"weak" AI</a:t>
            </a:r>
            <a:r>
              <a:rPr lang="en-US" sz="1800" b="0" i="0" u="none" strike="noStrike" dirty="0">
                <a:solidFill>
                  <a:srgbClr val="000000"/>
                </a:solidFill>
                <a:effectLst/>
                <a:latin typeface="Times New Roman" panose="02020603050405020304" pitchFamily="18" charset="0"/>
              </a:rPr>
              <a:t>, requiring human-in-the-loop feedback, prompt engineering, and other interventions.</a:t>
            </a:r>
            <a:endParaRPr dirty="0"/>
          </a:p>
        </p:txBody>
      </p:sp>
    </p:spTree>
    <p:extLst>
      <p:ext uri="{BB962C8B-B14F-4D97-AF65-F5344CB8AC3E}">
        <p14:creationId xmlns:p14="http://schemas.microsoft.com/office/powerpoint/2010/main" val="3555732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57d4537781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57d4537781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 would like to talk about a few of them?</a:t>
            </a:r>
            <a:endParaRPr dirty="0"/>
          </a:p>
        </p:txBody>
      </p:sp>
    </p:spTree>
    <p:extLst>
      <p:ext uri="{BB962C8B-B14F-4D97-AF65-F5344CB8AC3E}">
        <p14:creationId xmlns:p14="http://schemas.microsoft.com/office/powerpoint/2010/main" val="3439809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57d4537781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57d4537781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9899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a:extLst>
            <a:ext uri="{FF2B5EF4-FFF2-40B4-BE49-F238E27FC236}">
              <a16:creationId xmlns:a16="http://schemas.microsoft.com/office/drawing/2014/main" id="{0DBF9542-F2FA-D23E-1941-BEB8C9891E27}"/>
            </a:ext>
          </a:extLst>
        </p:cNvPr>
        <p:cNvGrpSpPr/>
        <p:nvPr/>
      </p:nvGrpSpPr>
      <p:grpSpPr>
        <a:xfrm>
          <a:off x="0" y="0"/>
          <a:ext cx="0" cy="0"/>
          <a:chOff x="0" y="0"/>
          <a:chExt cx="0" cy="0"/>
        </a:xfrm>
      </p:grpSpPr>
      <p:sp>
        <p:nvSpPr>
          <p:cNvPr id="71" name="Google Shape;71;g257d4537781_0_205:notes">
            <a:extLst>
              <a:ext uri="{FF2B5EF4-FFF2-40B4-BE49-F238E27FC236}">
                <a16:creationId xmlns:a16="http://schemas.microsoft.com/office/drawing/2014/main" id="{005DFA9D-55F9-87C8-F184-B978032A92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57d4537781_0_205:notes">
            <a:extLst>
              <a:ext uri="{FF2B5EF4-FFF2-40B4-BE49-F238E27FC236}">
                <a16:creationId xmlns:a16="http://schemas.microsoft.com/office/drawing/2014/main" id="{BC574A06-9F02-E7E6-ACA4-850ADDCDA95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3153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a:extLst>
            <a:ext uri="{FF2B5EF4-FFF2-40B4-BE49-F238E27FC236}">
              <a16:creationId xmlns:a16="http://schemas.microsoft.com/office/drawing/2014/main" id="{0DBF9542-F2FA-D23E-1941-BEB8C9891E27}"/>
            </a:ext>
          </a:extLst>
        </p:cNvPr>
        <p:cNvGrpSpPr/>
        <p:nvPr/>
      </p:nvGrpSpPr>
      <p:grpSpPr>
        <a:xfrm>
          <a:off x="0" y="0"/>
          <a:ext cx="0" cy="0"/>
          <a:chOff x="0" y="0"/>
          <a:chExt cx="0" cy="0"/>
        </a:xfrm>
      </p:grpSpPr>
      <p:sp>
        <p:nvSpPr>
          <p:cNvPr id="71" name="Google Shape;71;g257d4537781_0_205:notes">
            <a:extLst>
              <a:ext uri="{FF2B5EF4-FFF2-40B4-BE49-F238E27FC236}">
                <a16:creationId xmlns:a16="http://schemas.microsoft.com/office/drawing/2014/main" id="{005DFA9D-55F9-87C8-F184-B978032A92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57d4537781_0_205:notes">
            <a:extLst>
              <a:ext uri="{FF2B5EF4-FFF2-40B4-BE49-F238E27FC236}">
                <a16:creationId xmlns:a16="http://schemas.microsoft.com/office/drawing/2014/main" id="{BC574A06-9F02-E7E6-ACA4-850ADDCDA95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2736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a:extLst>
            <a:ext uri="{FF2B5EF4-FFF2-40B4-BE49-F238E27FC236}">
              <a16:creationId xmlns:a16="http://schemas.microsoft.com/office/drawing/2014/main" id="{0DBF9542-F2FA-D23E-1941-BEB8C9891E27}"/>
            </a:ext>
          </a:extLst>
        </p:cNvPr>
        <p:cNvGrpSpPr/>
        <p:nvPr/>
      </p:nvGrpSpPr>
      <p:grpSpPr>
        <a:xfrm>
          <a:off x="0" y="0"/>
          <a:ext cx="0" cy="0"/>
          <a:chOff x="0" y="0"/>
          <a:chExt cx="0" cy="0"/>
        </a:xfrm>
      </p:grpSpPr>
      <p:sp>
        <p:nvSpPr>
          <p:cNvPr id="71" name="Google Shape;71;g257d4537781_0_205:notes">
            <a:extLst>
              <a:ext uri="{FF2B5EF4-FFF2-40B4-BE49-F238E27FC236}">
                <a16:creationId xmlns:a16="http://schemas.microsoft.com/office/drawing/2014/main" id="{005DFA9D-55F9-87C8-F184-B978032A92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57d4537781_0_205:notes">
            <a:extLst>
              <a:ext uri="{FF2B5EF4-FFF2-40B4-BE49-F238E27FC236}">
                <a16:creationId xmlns:a16="http://schemas.microsoft.com/office/drawing/2014/main" id="{BC574A06-9F02-E7E6-ACA4-850ADDCDA95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1287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BTW, this is generated by chatGPT4o with the prompt “generate an image of an AI model spelling out personal information such as SSN”</a:t>
            </a:r>
          </a:p>
          <a:p>
            <a:r>
              <a:rPr lang="en-US" dirty="0"/>
              <a:t>This is why we have probably all received emails from </a:t>
            </a:r>
            <a:r>
              <a:rPr lang="en-US" dirty="0" err="1"/>
              <a:t>UCDavis</a:t>
            </a:r>
            <a:r>
              <a:rPr lang="en-US" dirty="0"/>
              <a:t>, saying “we cannot put sensitive information to ChatGPT models”</a:t>
            </a:r>
          </a:p>
        </p:txBody>
      </p:sp>
    </p:spTree>
    <p:extLst>
      <p:ext uri="{BB962C8B-B14F-4D97-AF65-F5344CB8AC3E}">
        <p14:creationId xmlns:p14="http://schemas.microsoft.com/office/powerpoint/2010/main" val="765587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 name="Google Shape;92;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latin typeface="Calibri"/>
                <a:ea typeface="Calibri"/>
                <a:cs typeface="Calibri"/>
                <a:sym typeface="Calibri"/>
              </a:rPr>
              <a:t>Unsupervised learning methods are used in bioinformatics for sequence analysis and genetic clustering; in data mining for sequence and </a:t>
            </a:r>
            <a:r>
              <a:rPr lang="en-US" u="sng">
                <a:solidFill>
                  <a:srgbClr val="0000FF"/>
                </a:solidFill>
                <a:hlinkClick r:id="rId3">
                  <a:extLst>
                    <a:ext uri="{A12FA001-AC4F-418D-AE19-62706E023703}">
                      <ahyp:hlinkClr xmlns:ahyp="http://schemas.microsoft.com/office/drawing/2018/hyperlinkcolor" val="tx"/>
                    </a:ext>
                  </a:extLst>
                </a:hlinkClick>
              </a:rPr>
              <a:t>pattern mining</a:t>
            </a:r>
            <a:r>
              <a:rPr lang="en-US" sz="1200">
                <a:latin typeface="Calibri"/>
                <a:ea typeface="Calibri"/>
                <a:cs typeface="Calibri"/>
                <a:sym typeface="Calibri"/>
              </a:rPr>
              <a:t>; in medical imaging for image segmentation; and in computer vision for object recognition.</a:t>
            </a:r>
            <a:endParaRPr/>
          </a:p>
        </p:txBody>
      </p:sp>
    </p:spTree>
    <p:extLst>
      <p:ext uri="{BB962C8B-B14F-4D97-AF65-F5344CB8AC3E}">
        <p14:creationId xmlns:p14="http://schemas.microsoft.com/office/powerpoint/2010/main" val="1832155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Use video </a:t>
            </a:r>
            <a:r>
              <a:rPr lang="en-US" dirty="0" err="1"/>
              <a:t>survillence</a:t>
            </a:r>
            <a:r>
              <a:rPr lang="en-US" dirty="0"/>
              <a:t> as an example. This is an area where AI can be very powerful.  Singapore has ~10x </a:t>
            </a:r>
            <a:r>
              <a:rPr lang="en-US" dirty="0" err="1"/>
              <a:t>survillence</a:t>
            </a:r>
            <a:r>
              <a:rPr lang="en-US" dirty="0"/>
              <a:t> cameras/area compared to SF. At the same time, I feel I can walk at midnight in Singapore, but I do not want to even drive to SF during the day time. </a:t>
            </a:r>
          </a:p>
        </p:txBody>
      </p:sp>
    </p:spTree>
    <p:extLst>
      <p:ext uri="{BB962C8B-B14F-4D97-AF65-F5344CB8AC3E}">
        <p14:creationId xmlns:p14="http://schemas.microsoft.com/office/powerpoint/2010/main" val="2493483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a:extLst>
            <a:ext uri="{FF2B5EF4-FFF2-40B4-BE49-F238E27FC236}">
              <a16:creationId xmlns:a16="http://schemas.microsoft.com/office/drawing/2014/main" id="{0DBF9542-F2FA-D23E-1941-BEB8C9891E27}"/>
            </a:ext>
          </a:extLst>
        </p:cNvPr>
        <p:cNvGrpSpPr/>
        <p:nvPr/>
      </p:nvGrpSpPr>
      <p:grpSpPr>
        <a:xfrm>
          <a:off x="0" y="0"/>
          <a:ext cx="0" cy="0"/>
          <a:chOff x="0" y="0"/>
          <a:chExt cx="0" cy="0"/>
        </a:xfrm>
      </p:grpSpPr>
      <p:sp>
        <p:nvSpPr>
          <p:cNvPr id="71" name="Google Shape;71;g257d4537781_0_205:notes">
            <a:extLst>
              <a:ext uri="{FF2B5EF4-FFF2-40B4-BE49-F238E27FC236}">
                <a16:creationId xmlns:a16="http://schemas.microsoft.com/office/drawing/2014/main" id="{005DFA9D-55F9-87C8-F184-B978032A92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57d4537781_0_205:notes">
            <a:extLst>
              <a:ext uri="{FF2B5EF4-FFF2-40B4-BE49-F238E27FC236}">
                <a16:creationId xmlns:a16="http://schemas.microsoft.com/office/drawing/2014/main" id="{BC574A06-9F02-E7E6-ACA4-850ADDCDA95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8140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a:extLst>
            <a:ext uri="{FF2B5EF4-FFF2-40B4-BE49-F238E27FC236}">
              <a16:creationId xmlns:a16="http://schemas.microsoft.com/office/drawing/2014/main" id="{E4CCF2BF-0476-D452-8A5C-F39DA2F97BE3}"/>
            </a:ext>
          </a:extLst>
        </p:cNvPr>
        <p:cNvGrpSpPr/>
        <p:nvPr/>
      </p:nvGrpSpPr>
      <p:grpSpPr>
        <a:xfrm>
          <a:off x="0" y="0"/>
          <a:ext cx="0" cy="0"/>
          <a:chOff x="0" y="0"/>
          <a:chExt cx="0" cy="0"/>
        </a:xfrm>
      </p:grpSpPr>
      <p:sp>
        <p:nvSpPr>
          <p:cNvPr id="71" name="Google Shape;71;g257d4537781_0_205:notes">
            <a:extLst>
              <a:ext uri="{FF2B5EF4-FFF2-40B4-BE49-F238E27FC236}">
                <a16:creationId xmlns:a16="http://schemas.microsoft.com/office/drawing/2014/main" id="{FD8222D7-A75D-77CF-8C9C-9C2F977280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57d4537781_0_205:notes">
            <a:extLst>
              <a:ext uri="{FF2B5EF4-FFF2-40B4-BE49-F238E27FC236}">
                <a16:creationId xmlns:a16="http://schemas.microsoft.com/office/drawing/2014/main" id="{A6008F64-CC69-A57F-4F7A-8732EEDAB37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0504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0F71E2B3-19A0-B3AD-58B5-6AE4A8EC5CED}"/>
            </a:ext>
          </a:extLst>
        </p:cNvPr>
        <p:cNvGrpSpPr/>
        <p:nvPr/>
      </p:nvGrpSpPr>
      <p:grpSpPr>
        <a:xfrm>
          <a:off x="0" y="0"/>
          <a:ext cx="0" cy="0"/>
          <a:chOff x="0" y="0"/>
          <a:chExt cx="0" cy="0"/>
        </a:xfrm>
      </p:grpSpPr>
      <p:sp>
        <p:nvSpPr>
          <p:cNvPr id="136" name="Google Shape;136;g257d4537781_0_364:notes">
            <a:extLst>
              <a:ext uri="{FF2B5EF4-FFF2-40B4-BE49-F238E27FC236}">
                <a16:creationId xmlns:a16="http://schemas.microsoft.com/office/drawing/2014/main" id="{E87D5A05-C8A1-3C31-62F3-8BF28790848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7d4537781_0_364:notes">
            <a:extLst>
              <a:ext uri="{FF2B5EF4-FFF2-40B4-BE49-F238E27FC236}">
                <a16:creationId xmlns:a16="http://schemas.microsoft.com/office/drawing/2014/main" id="{9C01B613-F4A9-5351-0DC6-05C4E869DF9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417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a:extLst>
            <a:ext uri="{FF2B5EF4-FFF2-40B4-BE49-F238E27FC236}">
              <a16:creationId xmlns:a16="http://schemas.microsoft.com/office/drawing/2014/main" id="{0DBF9542-F2FA-D23E-1941-BEB8C9891E27}"/>
            </a:ext>
          </a:extLst>
        </p:cNvPr>
        <p:cNvGrpSpPr/>
        <p:nvPr/>
      </p:nvGrpSpPr>
      <p:grpSpPr>
        <a:xfrm>
          <a:off x="0" y="0"/>
          <a:ext cx="0" cy="0"/>
          <a:chOff x="0" y="0"/>
          <a:chExt cx="0" cy="0"/>
        </a:xfrm>
      </p:grpSpPr>
      <p:sp>
        <p:nvSpPr>
          <p:cNvPr id="71" name="Google Shape;71;g257d4537781_0_205:notes">
            <a:extLst>
              <a:ext uri="{FF2B5EF4-FFF2-40B4-BE49-F238E27FC236}">
                <a16:creationId xmlns:a16="http://schemas.microsoft.com/office/drawing/2014/main" id="{005DFA9D-55F9-87C8-F184-B978032A92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57d4537781_0_205:notes">
            <a:extLst>
              <a:ext uri="{FF2B5EF4-FFF2-40B4-BE49-F238E27FC236}">
                <a16:creationId xmlns:a16="http://schemas.microsoft.com/office/drawing/2014/main" id="{BC574A06-9F02-E7E6-ACA4-850ADDCDA95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6236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a:extLst>
            <a:ext uri="{FF2B5EF4-FFF2-40B4-BE49-F238E27FC236}">
              <a16:creationId xmlns:a16="http://schemas.microsoft.com/office/drawing/2014/main" id="{0DBF9542-F2FA-D23E-1941-BEB8C9891E27}"/>
            </a:ext>
          </a:extLst>
        </p:cNvPr>
        <p:cNvGrpSpPr/>
        <p:nvPr/>
      </p:nvGrpSpPr>
      <p:grpSpPr>
        <a:xfrm>
          <a:off x="0" y="0"/>
          <a:ext cx="0" cy="0"/>
          <a:chOff x="0" y="0"/>
          <a:chExt cx="0" cy="0"/>
        </a:xfrm>
      </p:grpSpPr>
      <p:sp>
        <p:nvSpPr>
          <p:cNvPr id="71" name="Google Shape;71;g257d4537781_0_205:notes">
            <a:extLst>
              <a:ext uri="{FF2B5EF4-FFF2-40B4-BE49-F238E27FC236}">
                <a16:creationId xmlns:a16="http://schemas.microsoft.com/office/drawing/2014/main" id="{005DFA9D-55F9-87C8-F184-B978032A92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57d4537781_0_205:notes">
            <a:extLst>
              <a:ext uri="{FF2B5EF4-FFF2-40B4-BE49-F238E27FC236}">
                <a16:creationId xmlns:a16="http://schemas.microsoft.com/office/drawing/2014/main" id="{BC574A06-9F02-E7E6-ACA4-850ADDCDA95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0943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a:extLst>
            <a:ext uri="{FF2B5EF4-FFF2-40B4-BE49-F238E27FC236}">
              <a16:creationId xmlns:a16="http://schemas.microsoft.com/office/drawing/2014/main" id="{0DBF9542-F2FA-D23E-1941-BEB8C9891E27}"/>
            </a:ext>
          </a:extLst>
        </p:cNvPr>
        <p:cNvGrpSpPr/>
        <p:nvPr/>
      </p:nvGrpSpPr>
      <p:grpSpPr>
        <a:xfrm>
          <a:off x="0" y="0"/>
          <a:ext cx="0" cy="0"/>
          <a:chOff x="0" y="0"/>
          <a:chExt cx="0" cy="0"/>
        </a:xfrm>
      </p:grpSpPr>
      <p:sp>
        <p:nvSpPr>
          <p:cNvPr id="71" name="Google Shape;71;g257d4537781_0_205:notes">
            <a:extLst>
              <a:ext uri="{FF2B5EF4-FFF2-40B4-BE49-F238E27FC236}">
                <a16:creationId xmlns:a16="http://schemas.microsoft.com/office/drawing/2014/main" id="{005DFA9D-55F9-87C8-F184-B978032A92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57d4537781_0_205:notes">
            <a:extLst>
              <a:ext uri="{FF2B5EF4-FFF2-40B4-BE49-F238E27FC236}">
                <a16:creationId xmlns:a16="http://schemas.microsoft.com/office/drawing/2014/main" id="{BC574A06-9F02-E7E6-ACA4-850ADDCDA95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7973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42425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a:extLst>
            <a:ext uri="{FF2B5EF4-FFF2-40B4-BE49-F238E27FC236}">
              <a16:creationId xmlns:a16="http://schemas.microsoft.com/office/drawing/2014/main" id="{0DBF9542-F2FA-D23E-1941-BEB8C9891E27}"/>
            </a:ext>
          </a:extLst>
        </p:cNvPr>
        <p:cNvGrpSpPr/>
        <p:nvPr/>
      </p:nvGrpSpPr>
      <p:grpSpPr>
        <a:xfrm>
          <a:off x="0" y="0"/>
          <a:ext cx="0" cy="0"/>
          <a:chOff x="0" y="0"/>
          <a:chExt cx="0" cy="0"/>
        </a:xfrm>
      </p:grpSpPr>
      <p:sp>
        <p:nvSpPr>
          <p:cNvPr id="71" name="Google Shape;71;g257d4537781_0_205:notes">
            <a:extLst>
              <a:ext uri="{FF2B5EF4-FFF2-40B4-BE49-F238E27FC236}">
                <a16:creationId xmlns:a16="http://schemas.microsoft.com/office/drawing/2014/main" id="{005DFA9D-55F9-87C8-F184-B978032A92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57d4537781_0_205:notes">
            <a:extLst>
              <a:ext uri="{FF2B5EF4-FFF2-40B4-BE49-F238E27FC236}">
                <a16:creationId xmlns:a16="http://schemas.microsoft.com/office/drawing/2014/main" id="{BC574A06-9F02-E7E6-ACA4-850ADDCDA95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is where I really want to say a big thank you to my Tas, names here. This bootcamp would not happen without their dedication and devotion. </a:t>
            </a:r>
            <a:endParaRPr dirty="0"/>
          </a:p>
        </p:txBody>
      </p:sp>
    </p:spTree>
    <p:extLst>
      <p:ext uri="{BB962C8B-B14F-4D97-AF65-F5344CB8AC3E}">
        <p14:creationId xmlns:p14="http://schemas.microsoft.com/office/powerpoint/2010/main" val="2406591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 name="Google Shape;92;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latin typeface="Calibri"/>
                <a:ea typeface="Calibri"/>
                <a:cs typeface="Calibri"/>
                <a:sym typeface="Calibri"/>
              </a:rPr>
              <a:t>Unsupervised learning methods are used in bioinformatics for sequence analysis and genetic clustering; in data mining for sequence and </a:t>
            </a:r>
            <a:r>
              <a:rPr lang="en-US" u="sng">
                <a:solidFill>
                  <a:srgbClr val="0000FF"/>
                </a:solidFill>
                <a:hlinkClick r:id="rId3">
                  <a:extLst>
                    <a:ext uri="{A12FA001-AC4F-418D-AE19-62706E023703}">
                      <ahyp:hlinkClr xmlns:ahyp="http://schemas.microsoft.com/office/drawing/2018/hyperlinkcolor" val="tx"/>
                    </a:ext>
                  </a:extLst>
                </a:hlinkClick>
              </a:rPr>
              <a:t>pattern mining</a:t>
            </a:r>
            <a:r>
              <a:rPr lang="en-US" sz="1200">
                <a:latin typeface="Calibri"/>
                <a:ea typeface="Calibri"/>
                <a:cs typeface="Calibri"/>
                <a:sym typeface="Calibri"/>
              </a:rPr>
              <a:t>; in medical imaging for image segmentation; and in computer vision for object recognition.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 name="Google Shape;92;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latin typeface="Calibri"/>
                <a:ea typeface="Calibri"/>
                <a:cs typeface="Calibri"/>
                <a:sym typeface="Calibri"/>
              </a:rPr>
              <a:t>Unsupervised learning methods are used in bioinformatics for sequence analysis and genetic clustering; in data mining for sequence and </a:t>
            </a:r>
            <a:r>
              <a:rPr lang="en-US" u="sng">
                <a:solidFill>
                  <a:srgbClr val="0000FF"/>
                </a:solidFill>
                <a:hlinkClick r:id="rId3">
                  <a:extLst>
                    <a:ext uri="{A12FA001-AC4F-418D-AE19-62706E023703}">
                      <ahyp:hlinkClr xmlns:ahyp="http://schemas.microsoft.com/office/drawing/2018/hyperlinkcolor" val="tx"/>
                    </a:ext>
                  </a:extLst>
                </a:hlinkClick>
              </a:rPr>
              <a:t>pattern mining</a:t>
            </a:r>
            <a:r>
              <a:rPr lang="en-US" sz="1200">
                <a:latin typeface="Calibri"/>
                <a:ea typeface="Calibri"/>
                <a:cs typeface="Calibri"/>
                <a:sym typeface="Calibri"/>
              </a:rPr>
              <a:t>; in medical imaging for image segmentation; and in computer vision for object recognition.</a:t>
            </a:r>
            <a:endParaRPr/>
          </a:p>
        </p:txBody>
      </p:sp>
    </p:spTree>
    <p:extLst>
      <p:ext uri="{BB962C8B-B14F-4D97-AF65-F5344CB8AC3E}">
        <p14:creationId xmlns:p14="http://schemas.microsoft.com/office/powerpoint/2010/main" val="2381825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57d4537781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57d4537781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2325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57d4537781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57d4537781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599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a:extLst>
            <a:ext uri="{FF2B5EF4-FFF2-40B4-BE49-F238E27FC236}">
              <a16:creationId xmlns:a16="http://schemas.microsoft.com/office/drawing/2014/main" id="{A42F1A63-2369-77F9-69EE-0847B28AC89D}"/>
            </a:ext>
          </a:extLst>
        </p:cNvPr>
        <p:cNvGrpSpPr/>
        <p:nvPr/>
      </p:nvGrpSpPr>
      <p:grpSpPr>
        <a:xfrm>
          <a:off x="0" y="0"/>
          <a:ext cx="0" cy="0"/>
          <a:chOff x="0" y="0"/>
          <a:chExt cx="0" cy="0"/>
        </a:xfrm>
      </p:grpSpPr>
      <p:sp>
        <p:nvSpPr>
          <p:cNvPr id="71" name="Google Shape;71;g257d4537781_0_205:notes">
            <a:extLst>
              <a:ext uri="{FF2B5EF4-FFF2-40B4-BE49-F238E27FC236}">
                <a16:creationId xmlns:a16="http://schemas.microsoft.com/office/drawing/2014/main" id="{68E43DD7-9A07-8629-D686-CE55BFAA902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57d4537781_0_205:notes">
            <a:extLst>
              <a:ext uri="{FF2B5EF4-FFF2-40B4-BE49-F238E27FC236}">
                <a16:creationId xmlns:a16="http://schemas.microsoft.com/office/drawing/2014/main" id="{DEB248BA-103F-2B26-283E-770EB31D149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6704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57d4537781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57d4537781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9874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a:extLst>
            <a:ext uri="{FF2B5EF4-FFF2-40B4-BE49-F238E27FC236}">
              <a16:creationId xmlns:a16="http://schemas.microsoft.com/office/drawing/2014/main" id="{A42F1A63-2369-77F9-69EE-0847B28AC89D}"/>
            </a:ext>
          </a:extLst>
        </p:cNvPr>
        <p:cNvGrpSpPr/>
        <p:nvPr/>
      </p:nvGrpSpPr>
      <p:grpSpPr>
        <a:xfrm>
          <a:off x="0" y="0"/>
          <a:ext cx="0" cy="0"/>
          <a:chOff x="0" y="0"/>
          <a:chExt cx="0" cy="0"/>
        </a:xfrm>
      </p:grpSpPr>
      <p:sp>
        <p:nvSpPr>
          <p:cNvPr id="71" name="Google Shape;71;g257d4537781_0_205:notes">
            <a:extLst>
              <a:ext uri="{FF2B5EF4-FFF2-40B4-BE49-F238E27FC236}">
                <a16:creationId xmlns:a16="http://schemas.microsoft.com/office/drawing/2014/main" id="{68E43DD7-9A07-8629-D686-CE55BFAA902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57d4537781_0_205:notes">
            <a:extLst>
              <a:ext uri="{FF2B5EF4-FFF2-40B4-BE49-F238E27FC236}">
                <a16:creationId xmlns:a16="http://schemas.microsoft.com/office/drawing/2014/main" id="{DEB248BA-103F-2B26-283E-770EB31D149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Right now, AI cannot truly “think” with humans, and instead are more focused on menial retrieval and structural generation tasks, as we’ll see later on in this lecture.</a:t>
            </a:r>
          </a:p>
          <a:p>
            <a:pPr marL="0" lvl="0" indent="0" algn="l" rtl="0">
              <a:spcBef>
                <a:spcPts val="0"/>
              </a:spcBef>
              <a:spcAft>
                <a:spcPts val="0"/>
              </a:spcAft>
              <a:buNone/>
            </a:pPr>
            <a:endParaRPr lang="en-US" dirty="0"/>
          </a:p>
          <a:p>
            <a:pPr marL="0" lvl="0" indent="0" algn="l" rtl="0">
              <a:spcBef>
                <a:spcPts val="0"/>
              </a:spcBef>
              <a:spcAft>
                <a:spcPts val="0"/>
              </a:spcAft>
              <a:buNone/>
            </a:pPr>
            <a:r>
              <a:rPr lang="en-US" sz="1800" b="0" i="0" u="none" strike="noStrike" dirty="0">
                <a:solidFill>
                  <a:srgbClr val="000000"/>
                </a:solidFill>
                <a:effectLst/>
                <a:latin typeface="Times New Roman" panose="02020603050405020304" pitchFamily="18" charset="0"/>
              </a:rPr>
              <a:t>Explanation of present-day AI as </a:t>
            </a:r>
            <a:r>
              <a:rPr lang="en-US" sz="1800" b="1" i="0" u="none" strike="noStrike" dirty="0">
                <a:solidFill>
                  <a:srgbClr val="000000"/>
                </a:solidFill>
                <a:effectLst/>
                <a:latin typeface="Times New Roman" panose="02020603050405020304" pitchFamily="18" charset="0"/>
              </a:rPr>
              <a:t>"weak" AI</a:t>
            </a:r>
            <a:r>
              <a:rPr lang="en-US" sz="1800" b="0" i="0" u="none" strike="noStrike" dirty="0">
                <a:solidFill>
                  <a:srgbClr val="000000"/>
                </a:solidFill>
                <a:effectLst/>
                <a:latin typeface="Times New Roman" panose="02020603050405020304" pitchFamily="18" charset="0"/>
              </a:rPr>
              <a:t>, requiring human-in-the-loop feedback, prompt engineering, and other interventions.</a:t>
            </a:r>
            <a:endParaRPr dirty="0"/>
          </a:p>
        </p:txBody>
      </p:sp>
    </p:spTree>
    <p:extLst>
      <p:ext uri="{BB962C8B-B14F-4D97-AF65-F5344CB8AC3E}">
        <p14:creationId xmlns:p14="http://schemas.microsoft.com/office/powerpoint/2010/main" val="4066260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sz="2600">
                <a:solidFill>
                  <a:srgbClr val="004C7F"/>
                </a:solidFill>
                <a:latin typeface="Helvetica Neue" panose="020B0604020202020204" charset="0"/>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dirty="0"/>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lvl1pPr marL="457206" lvl="0" indent="-311154" rtl="0">
              <a:spcBef>
                <a:spcPts val="0"/>
              </a:spcBef>
              <a:spcAft>
                <a:spcPts val="0"/>
              </a:spcAft>
              <a:buSzPts val="1300"/>
              <a:buChar char="●"/>
              <a:defRPr/>
            </a:lvl1pPr>
            <a:lvl2pPr marL="914411" lvl="1" indent="-298454" rtl="0">
              <a:spcBef>
                <a:spcPts val="0"/>
              </a:spcBef>
              <a:spcAft>
                <a:spcPts val="0"/>
              </a:spcAft>
              <a:buSzPts val="1100"/>
              <a:buChar char="○"/>
              <a:defRPr/>
            </a:lvl2pPr>
            <a:lvl3pPr marL="1371617" lvl="2" indent="-298454" rtl="0">
              <a:spcBef>
                <a:spcPts val="0"/>
              </a:spcBef>
              <a:spcAft>
                <a:spcPts val="0"/>
              </a:spcAft>
              <a:buSzPts val="1100"/>
              <a:buChar char="■"/>
              <a:defRPr/>
            </a:lvl3pPr>
            <a:lvl4pPr marL="1828823" lvl="3" indent="-298454" rtl="0">
              <a:spcBef>
                <a:spcPts val="0"/>
              </a:spcBef>
              <a:spcAft>
                <a:spcPts val="0"/>
              </a:spcAft>
              <a:buSzPts val="1100"/>
              <a:buChar char="●"/>
              <a:defRPr/>
            </a:lvl4pPr>
            <a:lvl5pPr marL="2286029" lvl="4" indent="-298454" rtl="0">
              <a:spcBef>
                <a:spcPts val="0"/>
              </a:spcBef>
              <a:spcAft>
                <a:spcPts val="0"/>
              </a:spcAft>
              <a:buSzPts val="1100"/>
              <a:buChar char="○"/>
              <a:defRPr/>
            </a:lvl5pPr>
            <a:lvl6pPr marL="2743234" lvl="5" indent="-298454" rtl="0">
              <a:spcBef>
                <a:spcPts val="0"/>
              </a:spcBef>
              <a:spcAft>
                <a:spcPts val="0"/>
              </a:spcAft>
              <a:buSzPts val="1100"/>
              <a:buChar char="■"/>
              <a:defRPr/>
            </a:lvl6pPr>
            <a:lvl7pPr marL="3200440" lvl="6" indent="-298454" rtl="0">
              <a:spcBef>
                <a:spcPts val="0"/>
              </a:spcBef>
              <a:spcAft>
                <a:spcPts val="0"/>
              </a:spcAft>
              <a:buSzPts val="1100"/>
              <a:buChar char="●"/>
              <a:defRPr/>
            </a:lvl7pPr>
            <a:lvl8pPr marL="3657646" lvl="7" indent="-298454" rtl="0">
              <a:spcBef>
                <a:spcPts val="0"/>
              </a:spcBef>
              <a:spcAft>
                <a:spcPts val="0"/>
              </a:spcAft>
              <a:buSzPts val="1100"/>
              <a:buChar char="○"/>
              <a:defRPr/>
            </a:lvl8pPr>
            <a:lvl9pPr marL="4114851" lvl="8" indent="-298454" rtl="0">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30944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Artificial_intelligence"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11.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statquest"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hyperlink" Target="https://www.youtube.com/watch?v=2pWv7GOvuf0&amp;list=PLqYmG7hTraZDM-OYHWgPebj2MfCFzFObQ" TargetMode="External"/><Relationship Id="rId5" Type="http://schemas.openxmlformats.org/officeDocument/2006/relationships/hyperlink" Target="https://www.youtube.com/@HungyiLeeNTU" TargetMode="External"/><Relationship Id="rId4" Type="http://schemas.openxmlformats.org/officeDocument/2006/relationships/hyperlink" Target="https://www.coursera.org/specializations/machine-learning-introduction"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descr="Image"/>
          <p:cNvPicPr preferRelativeResize="0"/>
          <p:nvPr/>
        </p:nvPicPr>
        <p:blipFill>
          <a:blip r:embed="rId3">
            <a:alphaModFix/>
          </a:blip>
          <a:stretch>
            <a:fillRect/>
          </a:stretch>
        </p:blipFill>
        <p:spPr>
          <a:xfrm>
            <a:off x="7920525" y="152376"/>
            <a:ext cx="1085850" cy="1209675"/>
          </a:xfrm>
          <a:prstGeom prst="rect">
            <a:avLst/>
          </a:prstGeom>
          <a:noFill/>
          <a:ln>
            <a:noFill/>
          </a:ln>
        </p:spPr>
      </p:pic>
      <p:pic>
        <p:nvPicPr>
          <p:cNvPr id="55" name="Google Shape;55;p13" descr="Image"/>
          <p:cNvPicPr preferRelativeResize="0"/>
          <p:nvPr/>
        </p:nvPicPr>
        <p:blipFill>
          <a:blip r:embed="rId4">
            <a:alphaModFix/>
          </a:blip>
          <a:stretch>
            <a:fillRect/>
          </a:stretch>
        </p:blipFill>
        <p:spPr>
          <a:xfrm>
            <a:off x="402375" y="1966925"/>
            <a:ext cx="2414270" cy="1209650"/>
          </a:xfrm>
          <a:prstGeom prst="rect">
            <a:avLst/>
          </a:prstGeom>
          <a:noFill/>
          <a:ln>
            <a:noFill/>
          </a:ln>
        </p:spPr>
      </p:pic>
      <p:sp>
        <p:nvSpPr>
          <p:cNvPr id="56" name="Google Shape;56;p13"/>
          <p:cNvSpPr txBox="1"/>
          <p:nvPr/>
        </p:nvSpPr>
        <p:spPr>
          <a:xfrm>
            <a:off x="3052975" y="1264750"/>
            <a:ext cx="8686800" cy="3000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dirty="0"/>
          </a:p>
          <a:p>
            <a:pPr marL="0" lvl="0" indent="0" algn="l" rtl="0">
              <a:lnSpc>
                <a:spcPct val="96000"/>
              </a:lnSpc>
              <a:spcBef>
                <a:spcPts val="0"/>
              </a:spcBef>
              <a:spcAft>
                <a:spcPts val="0"/>
              </a:spcAft>
              <a:buNone/>
            </a:pPr>
            <a:r>
              <a:rPr lang="en" sz="6000" dirty="0">
                <a:solidFill>
                  <a:srgbClr val="006B64"/>
                </a:solidFill>
                <a:latin typeface="HelveticaNeue" panose="00000400000000000000" pitchFamily="2" charset="0"/>
                <a:ea typeface="Helvetica Neue"/>
                <a:cs typeface="Helvetica Neue"/>
                <a:sym typeface="Helvetica Neue"/>
              </a:rPr>
              <a:t>AI</a:t>
            </a:r>
            <a:r>
              <a:rPr lang="en" sz="6000" dirty="0">
                <a:solidFill>
                  <a:srgbClr val="004C7F"/>
                </a:solidFill>
                <a:latin typeface="HelveticaNeue" panose="00000400000000000000" pitchFamily="2" charset="0"/>
                <a:ea typeface="Helvetica Neue"/>
                <a:cs typeface="Helvetica Neue"/>
                <a:sym typeface="Helvetica Neue"/>
              </a:rPr>
              <a:t>Bridge</a:t>
            </a:r>
            <a:endParaRPr sz="1100" dirty="0"/>
          </a:p>
          <a:p>
            <a:pPr marL="0" lvl="0" indent="0" algn="l" rtl="0">
              <a:lnSpc>
                <a:spcPct val="120000"/>
              </a:lnSpc>
              <a:spcBef>
                <a:spcPts val="0"/>
              </a:spcBef>
              <a:spcAft>
                <a:spcPts val="0"/>
              </a:spcAft>
              <a:buNone/>
            </a:pPr>
            <a:r>
              <a:rPr lang="en-US" sz="3000" dirty="0">
                <a:latin typeface="HelveticaNeue" panose="00000400000000000000" pitchFamily="2" charset="0"/>
                <a:ea typeface="Helvetica Neue"/>
                <a:cs typeface="Helvetica Neue"/>
                <a:sym typeface="Helvetica Neue"/>
              </a:rPr>
              <a:t>Summary</a:t>
            </a:r>
            <a:endParaRPr sz="3000" dirty="0">
              <a:latin typeface="HelveticaNeue" panose="00000400000000000000" pitchFamily="2" charset="0"/>
              <a:ea typeface="Helvetica Neue"/>
              <a:cs typeface="Helvetica Neue"/>
              <a:sym typeface="Helvetica Neue"/>
            </a:endParaRPr>
          </a:p>
          <a:p>
            <a:pPr marL="0" lvl="0" indent="0" algn="l" rtl="0">
              <a:lnSpc>
                <a:spcPct val="115000"/>
              </a:lnSpc>
              <a:spcBef>
                <a:spcPts val="0"/>
              </a:spcBef>
              <a:spcAft>
                <a:spcPts val="0"/>
              </a:spcAft>
              <a:buNone/>
            </a:pPr>
            <a:endParaRPr sz="1100" dirty="0"/>
          </a:p>
          <a:p>
            <a:pPr marL="0" lvl="0" indent="0" algn="l" rtl="0">
              <a:spcBef>
                <a:spcPts val="0"/>
              </a:spcBef>
              <a:spcAft>
                <a:spcPts val="0"/>
              </a:spcAft>
              <a:buNone/>
            </a:pPr>
            <a:endParaRPr sz="1100" dirty="0"/>
          </a:p>
          <a:p>
            <a:pPr marL="0" lvl="0" indent="0" algn="l" rtl="0">
              <a:spcBef>
                <a:spcPts val="0"/>
              </a:spcBef>
              <a:spcAft>
                <a:spcPts val="0"/>
              </a:spcAft>
              <a:buNone/>
            </a:pPr>
            <a:endParaRPr sz="11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p:nvPr/>
        </p:nvSpPr>
        <p:spPr>
          <a:xfrm>
            <a:off x="376350" y="1925434"/>
            <a:ext cx="8391300" cy="11695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dirty="0">
                <a:solidFill>
                  <a:srgbClr val="006C65"/>
                </a:solidFill>
                <a:latin typeface="HelveticaNeue" panose="00000400000000000000" pitchFamily="2" charset="0"/>
                <a:ea typeface="Helvetica Neue"/>
                <a:cs typeface="Helvetica Neue"/>
                <a:sym typeface="Helvetica Neue"/>
              </a:rPr>
              <a:t>The medium-term goal: AI that can collaborate with us and do its own tasks</a:t>
            </a:r>
            <a:endParaRPr sz="3200" dirty="0">
              <a:solidFill>
                <a:srgbClr val="006C65"/>
              </a:solidFill>
              <a:latin typeface="HelveticaNeue" panose="00000400000000000000" pitchFamily="2" charset="0"/>
              <a:ea typeface="Helvetica Neue"/>
              <a:cs typeface="Helvetica Neue"/>
              <a:sym typeface="Helvetica Neue"/>
            </a:endParaRPr>
          </a:p>
        </p:txBody>
      </p:sp>
    </p:spTree>
    <p:extLst>
      <p:ext uri="{BB962C8B-B14F-4D97-AF65-F5344CB8AC3E}">
        <p14:creationId xmlns:p14="http://schemas.microsoft.com/office/powerpoint/2010/main" val="3186169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p:nvPr/>
        </p:nvSpPr>
        <p:spPr>
          <a:xfrm>
            <a:off x="376350" y="1925434"/>
            <a:ext cx="8391300" cy="11695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dirty="0">
                <a:solidFill>
                  <a:srgbClr val="006C65"/>
                </a:solidFill>
                <a:latin typeface="HelveticaNeue" panose="00000400000000000000" pitchFamily="2" charset="0"/>
                <a:ea typeface="Helvetica Neue"/>
                <a:cs typeface="Helvetica Neue"/>
                <a:sym typeface="Helvetica Neue"/>
              </a:rPr>
              <a:t>The long-term goal: Artificial General Intelligence (AGI)</a:t>
            </a:r>
            <a:endParaRPr sz="3200" dirty="0">
              <a:solidFill>
                <a:srgbClr val="006C65"/>
              </a:solidFill>
              <a:latin typeface="HelveticaNeue" panose="00000400000000000000" pitchFamily="2" charset="0"/>
              <a:ea typeface="Helvetica Neue"/>
              <a:cs typeface="Helvetica Neue"/>
              <a:sym typeface="Helvetica Neue"/>
            </a:endParaRPr>
          </a:p>
        </p:txBody>
      </p:sp>
      <p:sp>
        <p:nvSpPr>
          <p:cNvPr id="2" name="TextBox 1">
            <a:extLst>
              <a:ext uri="{FF2B5EF4-FFF2-40B4-BE49-F238E27FC236}">
                <a16:creationId xmlns:a16="http://schemas.microsoft.com/office/drawing/2014/main" id="{844CA8C3-6BE4-0899-13E2-E30A90C0D424}"/>
              </a:ext>
            </a:extLst>
          </p:cNvPr>
          <p:cNvSpPr txBox="1"/>
          <p:nvPr/>
        </p:nvSpPr>
        <p:spPr>
          <a:xfrm>
            <a:off x="1438182" y="3284738"/>
            <a:ext cx="6267636" cy="738664"/>
          </a:xfrm>
          <a:prstGeom prst="rect">
            <a:avLst/>
          </a:prstGeom>
          <a:noFill/>
        </p:spPr>
        <p:txBody>
          <a:bodyPr wrap="square" rtlCol="0">
            <a:spAutoFit/>
          </a:bodyPr>
          <a:lstStyle/>
          <a:p>
            <a:r>
              <a:rPr lang="en-US" b="1" i="0" dirty="0">
                <a:solidFill>
                  <a:srgbClr val="202122"/>
                </a:solidFill>
                <a:effectLst/>
                <a:highlight>
                  <a:srgbClr val="FFFFFF"/>
                </a:highlight>
                <a:latin typeface="Arial" panose="020B0604020202020204" pitchFamily="34" charset="0"/>
              </a:rPr>
              <a:t>Artificial general intelligence</a:t>
            </a:r>
            <a:r>
              <a:rPr lang="en-US" b="0" i="0" dirty="0">
                <a:solidFill>
                  <a:srgbClr val="202122"/>
                </a:solidFill>
                <a:effectLst/>
                <a:highlight>
                  <a:srgbClr val="FFFFFF"/>
                </a:highlight>
                <a:latin typeface="Arial" panose="020B0604020202020204" pitchFamily="34" charset="0"/>
              </a:rPr>
              <a:t> (</a:t>
            </a:r>
            <a:r>
              <a:rPr lang="en-US" b="1" i="0" dirty="0">
                <a:solidFill>
                  <a:srgbClr val="202122"/>
                </a:solidFill>
                <a:effectLst/>
                <a:highlight>
                  <a:srgbClr val="FFFFFF"/>
                </a:highlight>
                <a:latin typeface="Arial" panose="020B0604020202020204" pitchFamily="34" charset="0"/>
              </a:rPr>
              <a:t>AGI</a:t>
            </a:r>
            <a:r>
              <a:rPr lang="en-US" b="0" i="0" dirty="0">
                <a:solidFill>
                  <a:srgbClr val="202122"/>
                </a:solidFill>
                <a:effectLst/>
                <a:highlight>
                  <a:srgbClr val="FFFFFF"/>
                </a:highlight>
                <a:latin typeface="Arial" panose="020B0604020202020204" pitchFamily="34" charset="0"/>
              </a:rPr>
              <a:t>) is a type of </a:t>
            </a:r>
            <a:r>
              <a:rPr lang="en-US" b="0" i="0" u="none" strike="noStrike" dirty="0">
                <a:effectLst/>
                <a:highlight>
                  <a:srgbClr val="FFFFFF"/>
                </a:highlight>
                <a:latin typeface="Arial" panose="020B0604020202020204" pitchFamily="34" charset="0"/>
                <a:hlinkClick r:id="rId3" tooltip="Artificial intelligence"/>
              </a:rPr>
              <a:t>artificial intelligence</a:t>
            </a:r>
            <a:r>
              <a:rPr lang="en-US" b="0" i="0" dirty="0">
                <a:solidFill>
                  <a:srgbClr val="202122"/>
                </a:solidFill>
                <a:effectLst/>
                <a:highlight>
                  <a:srgbClr val="FFFFFF"/>
                </a:highlight>
                <a:latin typeface="Arial" panose="020B0604020202020204" pitchFamily="34" charset="0"/>
              </a:rPr>
              <a:t> (AI) that matches or surpasses human capabilities across a wide range of cognitive tasks. – Google DeepMind</a:t>
            </a:r>
            <a:endParaRPr lang="en-US" dirty="0"/>
          </a:p>
        </p:txBody>
      </p:sp>
    </p:spTree>
    <p:extLst>
      <p:ext uri="{BB962C8B-B14F-4D97-AF65-F5344CB8AC3E}">
        <p14:creationId xmlns:p14="http://schemas.microsoft.com/office/powerpoint/2010/main" val="492820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ith Great Power Comes Great ...">
            <a:extLst>
              <a:ext uri="{FF2B5EF4-FFF2-40B4-BE49-F238E27FC236}">
                <a16:creationId xmlns:a16="http://schemas.microsoft.com/office/drawing/2014/main" id="{5378FF29-FD0C-845C-555B-35DFACE7D3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504950"/>
            <a:ext cx="3810000" cy="2133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F9A38E3-44ED-9342-00B6-2F692278C2EB}"/>
              </a:ext>
            </a:extLst>
          </p:cNvPr>
          <p:cNvSpPr txBox="1"/>
          <p:nvPr/>
        </p:nvSpPr>
        <p:spPr>
          <a:xfrm>
            <a:off x="2152836" y="787143"/>
            <a:ext cx="5615126" cy="400110"/>
          </a:xfrm>
          <a:prstGeom prst="rect">
            <a:avLst/>
          </a:prstGeom>
          <a:noFill/>
        </p:spPr>
        <p:txBody>
          <a:bodyPr wrap="square">
            <a:spAutoFit/>
          </a:bodyPr>
          <a:lstStyle/>
          <a:p>
            <a:r>
              <a:rPr lang="en-US" sz="2000" b="0" i="0" dirty="0">
                <a:solidFill>
                  <a:srgbClr val="410007"/>
                </a:solidFill>
                <a:effectLst/>
                <a:highlight>
                  <a:srgbClr val="FFFFFF"/>
                </a:highlight>
                <a:latin typeface="Google Sans"/>
              </a:rPr>
              <a:t>With great power comes great responsibility</a:t>
            </a:r>
            <a:endParaRPr lang="en-US" sz="2000" dirty="0"/>
          </a:p>
        </p:txBody>
      </p:sp>
    </p:spTree>
    <p:extLst>
      <p:ext uri="{BB962C8B-B14F-4D97-AF65-F5344CB8AC3E}">
        <p14:creationId xmlns:p14="http://schemas.microsoft.com/office/powerpoint/2010/main" val="139140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73">
          <a:extLst>
            <a:ext uri="{FF2B5EF4-FFF2-40B4-BE49-F238E27FC236}">
              <a16:creationId xmlns:a16="http://schemas.microsoft.com/office/drawing/2014/main" id="{35482AC1-7C9F-BC47-F5F1-00F96AA074F9}"/>
            </a:ext>
          </a:extLst>
        </p:cNvPr>
        <p:cNvGrpSpPr/>
        <p:nvPr/>
      </p:nvGrpSpPr>
      <p:grpSpPr>
        <a:xfrm>
          <a:off x="0" y="0"/>
          <a:ext cx="0" cy="0"/>
          <a:chOff x="0" y="0"/>
          <a:chExt cx="0" cy="0"/>
        </a:xfrm>
      </p:grpSpPr>
      <p:sp>
        <p:nvSpPr>
          <p:cNvPr id="4" name="Google Shape;539;p18">
            <a:extLst>
              <a:ext uri="{FF2B5EF4-FFF2-40B4-BE49-F238E27FC236}">
                <a16:creationId xmlns:a16="http://schemas.microsoft.com/office/drawing/2014/main" id="{EB1BF486-E70C-B47A-83F5-3E73BC3E80E2}"/>
              </a:ext>
            </a:extLst>
          </p:cNvPr>
          <p:cNvSpPr txBox="1">
            <a:spLocks/>
          </p:cNvSpPr>
          <p:nvPr/>
        </p:nvSpPr>
        <p:spPr>
          <a:xfrm>
            <a:off x="209229" y="340080"/>
            <a:ext cx="7772401" cy="1021557"/>
          </a:xfrm>
          <a:prstGeom prst="rect">
            <a:avLst/>
          </a:prstGeom>
          <a:noFill/>
          <a:ln>
            <a:noFill/>
          </a:ln>
        </p:spPr>
        <p:txBody>
          <a:bodyPr spcFirstLastPara="1" vert="horz" wrap="square" lIns="34285" tIns="34285" rIns="34285" bIns="34285" rtlCol="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b="1" dirty="0">
                <a:solidFill>
                  <a:srgbClr val="002060"/>
                </a:solidFill>
                <a:latin typeface="Helvetica Neue" panose="020B0604020202020204" charset="0"/>
              </a:rPr>
              <a:t>Stage 1: Catalyst</a:t>
            </a:r>
          </a:p>
        </p:txBody>
      </p:sp>
      <p:sp>
        <p:nvSpPr>
          <p:cNvPr id="6" name="Google Shape;140;p27">
            <a:extLst>
              <a:ext uri="{FF2B5EF4-FFF2-40B4-BE49-F238E27FC236}">
                <a16:creationId xmlns:a16="http://schemas.microsoft.com/office/drawing/2014/main" id="{6EB3B890-3773-9AD1-2646-46A1D6A7B6C3}"/>
              </a:ext>
            </a:extLst>
          </p:cNvPr>
          <p:cNvSpPr txBox="1"/>
          <p:nvPr/>
        </p:nvSpPr>
        <p:spPr>
          <a:xfrm>
            <a:off x="314550" y="644375"/>
            <a:ext cx="8514900" cy="1920495"/>
          </a:xfrm>
          <a:prstGeom prst="rect">
            <a:avLst/>
          </a:prstGeom>
          <a:noFill/>
          <a:ln>
            <a:noFill/>
          </a:ln>
        </p:spPr>
        <p:txBody>
          <a:bodyPr spcFirstLastPara="1" wrap="square" lIns="91425" tIns="91425" rIns="91425" bIns="91425" anchor="t" anchorCtr="0">
            <a:spAutoFit/>
          </a:bodyPr>
          <a:lstStyle/>
          <a:p>
            <a:pPr marL="457200" lvl="0" indent="-381000" algn="l" rtl="0">
              <a:lnSpc>
                <a:spcPct val="115000"/>
              </a:lnSpc>
              <a:spcBef>
                <a:spcPts val="1200"/>
              </a:spcBef>
              <a:spcAft>
                <a:spcPts val="0"/>
              </a:spcAft>
              <a:buClr>
                <a:schemeClr val="dk1"/>
              </a:buClr>
              <a:buSzPts val="2400"/>
              <a:buFont typeface="Helvetica Neue"/>
              <a:buChar char="●"/>
            </a:pPr>
            <a:r>
              <a:rPr lang="en" sz="2400" dirty="0">
                <a:solidFill>
                  <a:schemeClr val="dk1"/>
                </a:solidFill>
                <a:latin typeface="+mj-lt"/>
                <a:ea typeface="Helvetica Neue"/>
                <a:cs typeface="Helvetica Neue"/>
                <a:sym typeface="Helvetica Neue"/>
              </a:rPr>
              <a:t>Aiding human productivity</a:t>
            </a:r>
          </a:p>
          <a:p>
            <a:pPr marL="457200" lvl="0" indent="-381000" algn="l" rtl="0">
              <a:lnSpc>
                <a:spcPct val="115000"/>
              </a:lnSpc>
              <a:spcBef>
                <a:spcPts val="1200"/>
              </a:spcBef>
              <a:spcAft>
                <a:spcPts val="0"/>
              </a:spcAft>
              <a:buClr>
                <a:schemeClr val="dk1"/>
              </a:buClr>
              <a:buSzPts val="2400"/>
              <a:buFont typeface="Helvetica Neue"/>
              <a:buChar char="●"/>
            </a:pPr>
            <a:r>
              <a:rPr lang="en" sz="2400" dirty="0">
                <a:solidFill>
                  <a:schemeClr val="dk1"/>
                </a:solidFill>
                <a:latin typeface="+mj-lt"/>
                <a:ea typeface="Helvetica Neue"/>
                <a:cs typeface="Helvetica Neue"/>
                <a:sym typeface="Helvetica Neue"/>
              </a:rPr>
              <a:t>“Weak” AI: humans need to be in the loop</a:t>
            </a:r>
          </a:p>
          <a:p>
            <a:pPr marL="76200" lvl="0" algn="l" rtl="0">
              <a:lnSpc>
                <a:spcPct val="115000"/>
              </a:lnSpc>
              <a:spcBef>
                <a:spcPts val="1200"/>
              </a:spcBef>
              <a:spcAft>
                <a:spcPts val="0"/>
              </a:spcAft>
              <a:buClr>
                <a:schemeClr val="dk1"/>
              </a:buClr>
              <a:buSzPts val="2400"/>
            </a:pPr>
            <a:endParaRPr lang="en" sz="2400" dirty="0">
              <a:solidFill>
                <a:schemeClr val="dk1"/>
              </a:solidFill>
              <a:latin typeface="+mj-lt"/>
              <a:ea typeface="Helvetica Neue"/>
              <a:cs typeface="Helvetica Neue"/>
              <a:sym typeface="Helvetica Neue"/>
            </a:endParaRPr>
          </a:p>
        </p:txBody>
      </p:sp>
      <p:pic>
        <p:nvPicPr>
          <p:cNvPr id="2050" name="Picture 2" descr="Generative AI for Dummies: What you need to know">
            <a:extLst>
              <a:ext uri="{FF2B5EF4-FFF2-40B4-BE49-F238E27FC236}">
                <a16:creationId xmlns:a16="http://schemas.microsoft.com/office/drawing/2014/main" id="{E7C47711-BF92-3D19-8691-A58AB5690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6962" y="2178050"/>
            <a:ext cx="4070075" cy="241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060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p:nvPr/>
        </p:nvSpPr>
        <p:spPr>
          <a:xfrm>
            <a:off x="376350" y="1925434"/>
            <a:ext cx="83913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dirty="0">
                <a:solidFill>
                  <a:srgbClr val="006C65"/>
                </a:solidFill>
                <a:latin typeface="HelveticaNeue" panose="00000400000000000000" pitchFamily="2" charset="0"/>
                <a:ea typeface="Helvetica Neue"/>
                <a:cs typeface="Helvetica Neue"/>
                <a:sym typeface="Helvetica Neue"/>
              </a:rPr>
              <a:t>(Some) critical considerations</a:t>
            </a:r>
            <a:endParaRPr sz="3200" dirty="0">
              <a:solidFill>
                <a:srgbClr val="006C65"/>
              </a:solidFill>
              <a:latin typeface="HelveticaNeue" panose="00000400000000000000" pitchFamily="2" charset="0"/>
              <a:ea typeface="Helvetica Neue"/>
              <a:cs typeface="Helvetica Neue"/>
              <a:sym typeface="Helvetica Neue"/>
            </a:endParaRPr>
          </a:p>
        </p:txBody>
      </p:sp>
    </p:spTree>
    <p:extLst>
      <p:ext uri="{BB962C8B-B14F-4D97-AF65-F5344CB8AC3E}">
        <p14:creationId xmlns:p14="http://schemas.microsoft.com/office/powerpoint/2010/main" val="3408657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p:nvPr/>
        </p:nvSpPr>
        <p:spPr>
          <a:xfrm>
            <a:off x="447900" y="1925250"/>
            <a:ext cx="8248200"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dirty="0">
                <a:solidFill>
                  <a:srgbClr val="006C65"/>
                </a:solidFill>
                <a:latin typeface="HelveticaNeue" panose="00000400000000000000" pitchFamily="2" charset="0"/>
                <a:ea typeface="Helvetica Neue"/>
                <a:cs typeface="Helvetica Neue"/>
                <a:sym typeface="Helvetica Neue"/>
              </a:rPr>
              <a:t>Real vs. AI-generated</a:t>
            </a:r>
            <a:endParaRPr sz="3600" dirty="0">
              <a:solidFill>
                <a:srgbClr val="006C65"/>
              </a:solidFill>
              <a:latin typeface="HelveticaNeue" panose="00000400000000000000" pitchFamily="2" charset="0"/>
              <a:ea typeface="Helvetica Neue"/>
              <a:cs typeface="Helvetica Neue"/>
              <a:sym typeface="Helvetica Neue"/>
            </a:endParaRPr>
          </a:p>
        </p:txBody>
      </p:sp>
    </p:spTree>
    <p:extLst>
      <p:ext uri="{BB962C8B-B14F-4D97-AF65-F5344CB8AC3E}">
        <p14:creationId xmlns:p14="http://schemas.microsoft.com/office/powerpoint/2010/main" val="733679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
          <a:extLst>
            <a:ext uri="{FF2B5EF4-FFF2-40B4-BE49-F238E27FC236}">
              <a16:creationId xmlns:a16="http://schemas.microsoft.com/office/drawing/2014/main" id="{85F2CBD1-6142-ED2D-865E-5B41459E34EF}"/>
            </a:ext>
          </a:extLst>
        </p:cNvPr>
        <p:cNvGrpSpPr/>
        <p:nvPr/>
      </p:nvGrpSpPr>
      <p:grpSpPr>
        <a:xfrm>
          <a:off x="0" y="0"/>
          <a:ext cx="0" cy="0"/>
          <a:chOff x="0" y="0"/>
          <a:chExt cx="0" cy="0"/>
        </a:xfrm>
      </p:grpSpPr>
      <p:sp>
        <p:nvSpPr>
          <p:cNvPr id="74" name="Google Shape;74;p16">
            <a:extLst>
              <a:ext uri="{FF2B5EF4-FFF2-40B4-BE49-F238E27FC236}">
                <a16:creationId xmlns:a16="http://schemas.microsoft.com/office/drawing/2014/main" id="{25258607-B561-917F-2C07-4BD72F7652AE}"/>
              </a:ext>
            </a:extLst>
          </p:cNvPr>
          <p:cNvSpPr txBox="1"/>
          <p:nvPr/>
        </p:nvSpPr>
        <p:spPr>
          <a:xfrm>
            <a:off x="447900" y="1277180"/>
            <a:ext cx="8248200" cy="172351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dirty="0">
                <a:solidFill>
                  <a:srgbClr val="006C65"/>
                </a:solidFill>
                <a:latin typeface="HelveticaNeue" panose="00000400000000000000" pitchFamily="2" charset="0"/>
                <a:ea typeface="Helvetica Neue"/>
                <a:cs typeface="Helvetica Neue"/>
                <a:sym typeface="Helvetica Neue"/>
              </a:rPr>
              <a:t>That’s what we need to be aware of.</a:t>
            </a:r>
          </a:p>
          <a:p>
            <a:pPr marL="0" lvl="0" indent="0" algn="l" rtl="0">
              <a:spcBef>
                <a:spcPts val="0"/>
              </a:spcBef>
              <a:spcAft>
                <a:spcPts val="0"/>
              </a:spcAft>
              <a:buNone/>
            </a:pPr>
            <a:r>
              <a:rPr lang="en" sz="3600" dirty="0">
                <a:solidFill>
                  <a:srgbClr val="006C65"/>
                </a:solidFill>
                <a:latin typeface="HelveticaNeue" panose="00000400000000000000" pitchFamily="2" charset="0"/>
                <a:ea typeface="Helvetica Neue"/>
                <a:cs typeface="Helvetica Neue"/>
                <a:sym typeface="Helvetica Neue"/>
              </a:rPr>
              <a:t>	</a:t>
            </a:r>
            <a:r>
              <a:rPr lang="en" sz="2800" dirty="0">
                <a:solidFill>
                  <a:srgbClr val="006C65"/>
                </a:solidFill>
                <a:latin typeface="HelveticaNeue" panose="00000400000000000000" pitchFamily="2" charset="0"/>
                <a:ea typeface="Helvetica Neue"/>
                <a:cs typeface="Helvetica Neue"/>
                <a:sym typeface="Helvetica Neue"/>
              </a:rPr>
              <a:t>- generated content vs. real ones</a:t>
            </a:r>
          </a:p>
          <a:p>
            <a:pPr marL="0" lvl="0" indent="0" algn="l" rtl="0">
              <a:spcBef>
                <a:spcPts val="0"/>
              </a:spcBef>
              <a:spcAft>
                <a:spcPts val="0"/>
              </a:spcAft>
              <a:buNone/>
            </a:pPr>
            <a:r>
              <a:rPr lang="en" sz="2800" dirty="0">
                <a:solidFill>
                  <a:srgbClr val="006C65"/>
                </a:solidFill>
                <a:latin typeface="HelveticaNeue" panose="00000400000000000000" pitchFamily="2" charset="0"/>
                <a:ea typeface="Helvetica Neue"/>
                <a:cs typeface="Helvetica Neue"/>
                <a:sym typeface="Helvetica Neue"/>
              </a:rPr>
              <a:t>	- hallucination &amp; malicious actors </a:t>
            </a:r>
          </a:p>
        </p:txBody>
      </p:sp>
    </p:spTree>
    <p:extLst>
      <p:ext uri="{BB962C8B-B14F-4D97-AF65-F5344CB8AC3E}">
        <p14:creationId xmlns:p14="http://schemas.microsoft.com/office/powerpoint/2010/main" val="2820317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3">
          <a:extLst>
            <a:ext uri="{FF2B5EF4-FFF2-40B4-BE49-F238E27FC236}">
              <a16:creationId xmlns:a16="http://schemas.microsoft.com/office/drawing/2014/main" id="{85F2CBD1-6142-ED2D-865E-5B41459E34EF}"/>
            </a:ext>
          </a:extLst>
        </p:cNvPr>
        <p:cNvGrpSpPr/>
        <p:nvPr/>
      </p:nvGrpSpPr>
      <p:grpSpPr>
        <a:xfrm>
          <a:off x="0" y="0"/>
          <a:ext cx="0" cy="0"/>
          <a:chOff x="0" y="0"/>
          <a:chExt cx="0" cy="0"/>
        </a:xfrm>
      </p:grpSpPr>
      <p:sp>
        <p:nvSpPr>
          <p:cNvPr id="74" name="Google Shape;74;p16">
            <a:extLst>
              <a:ext uri="{FF2B5EF4-FFF2-40B4-BE49-F238E27FC236}">
                <a16:creationId xmlns:a16="http://schemas.microsoft.com/office/drawing/2014/main" id="{25258607-B561-917F-2C07-4BD72F7652AE}"/>
              </a:ext>
            </a:extLst>
          </p:cNvPr>
          <p:cNvSpPr txBox="1"/>
          <p:nvPr/>
        </p:nvSpPr>
        <p:spPr>
          <a:xfrm>
            <a:off x="447900" y="1925250"/>
            <a:ext cx="8696100" cy="129263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dirty="0">
                <a:solidFill>
                  <a:srgbClr val="006C65"/>
                </a:solidFill>
                <a:latin typeface="HelveticaNeue" panose="00000400000000000000" pitchFamily="2" charset="0"/>
                <a:ea typeface="Helvetica Neue"/>
                <a:cs typeface="Helvetica Neue"/>
                <a:sym typeface="Helvetica Neue"/>
              </a:rPr>
              <a:t>Societal impact, e.g., misinformation on social media? </a:t>
            </a:r>
            <a:endParaRPr sz="3600" dirty="0">
              <a:solidFill>
                <a:srgbClr val="006C65"/>
              </a:solidFill>
              <a:latin typeface="HelveticaNeue" panose="00000400000000000000" pitchFamily="2" charset="0"/>
              <a:ea typeface="Helvetica Neue"/>
              <a:cs typeface="Helvetica Neue"/>
              <a:sym typeface="Helvetica Neue"/>
            </a:endParaRPr>
          </a:p>
        </p:txBody>
      </p:sp>
    </p:spTree>
    <p:extLst>
      <p:ext uri="{BB962C8B-B14F-4D97-AF65-F5344CB8AC3E}">
        <p14:creationId xmlns:p14="http://schemas.microsoft.com/office/powerpoint/2010/main" val="339933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3">
          <a:extLst>
            <a:ext uri="{FF2B5EF4-FFF2-40B4-BE49-F238E27FC236}">
              <a16:creationId xmlns:a16="http://schemas.microsoft.com/office/drawing/2014/main" id="{85F2CBD1-6142-ED2D-865E-5B41459E34EF}"/>
            </a:ext>
          </a:extLst>
        </p:cNvPr>
        <p:cNvGrpSpPr/>
        <p:nvPr/>
      </p:nvGrpSpPr>
      <p:grpSpPr>
        <a:xfrm>
          <a:off x="0" y="0"/>
          <a:ext cx="0" cy="0"/>
          <a:chOff x="0" y="0"/>
          <a:chExt cx="0" cy="0"/>
        </a:xfrm>
      </p:grpSpPr>
      <p:sp>
        <p:nvSpPr>
          <p:cNvPr id="74" name="Google Shape;74;p16">
            <a:extLst>
              <a:ext uri="{FF2B5EF4-FFF2-40B4-BE49-F238E27FC236}">
                <a16:creationId xmlns:a16="http://schemas.microsoft.com/office/drawing/2014/main" id="{25258607-B561-917F-2C07-4BD72F7652AE}"/>
              </a:ext>
            </a:extLst>
          </p:cNvPr>
          <p:cNvSpPr txBox="1"/>
          <p:nvPr/>
        </p:nvSpPr>
        <p:spPr>
          <a:xfrm>
            <a:off x="447900" y="1925250"/>
            <a:ext cx="8248200"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dirty="0">
                <a:solidFill>
                  <a:srgbClr val="006C65"/>
                </a:solidFill>
                <a:latin typeface="HelveticaNeue" panose="00000400000000000000" pitchFamily="2" charset="0"/>
                <a:ea typeface="Helvetica Neue"/>
                <a:cs typeface="Helvetica Neue"/>
                <a:sym typeface="Helvetica Neue"/>
              </a:rPr>
              <a:t>Data Security &amp; Privacy</a:t>
            </a:r>
            <a:endParaRPr sz="3600" dirty="0">
              <a:solidFill>
                <a:srgbClr val="006C65"/>
              </a:solidFill>
              <a:latin typeface="HelveticaNeue" panose="00000400000000000000" pitchFamily="2" charset="0"/>
              <a:ea typeface="Helvetica Neue"/>
              <a:cs typeface="Helvetica Neue"/>
              <a:sym typeface="Helvetica Neue"/>
            </a:endParaRPr>
          </a:p>
        </p:txBody>
      </p:sp>
    </p:spTree>
    <p:extLst>
      <p:ext uri="{BB962C8B-B14F-4D97-AF65-F5344CB8AC3E}">
        <p14:creationId xmlns:p14="http://schemas.microsoft.com/office/powerpoint/2010/main" val="2144197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n AI model represented as a futuristic holographic interface, displaying personal information like Social Security Numbers (SSN) and other sensitive data. The scene should depict a sense of urgency and concern, with glowing red warning icons and an alert message highlighting the potential risk of data exposure. The background can include abstract digital elements to emphasize the technological context.">
            <a:extLst>
              <a:ext uri="{FF2B5EF4-FFF2-40B4-BE49-F238E27FC236}">
                <a16:creationId xmlns:a16="http://schemas.microsoft.com/office/drawing/2014/main" id="{FAE799B4-34DA-10B4-E239-6C8CB0C135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3087" y="334577"/>
            <a:ext cx="4684635" cy="4684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98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9"/>
          <p:cNvSpPr txBox="1">
            <a:spLocks noGrp="1"/>
          </p:cNvSpPr>
          <p:nvPr>
            <p:ph type="title"/>
          </p:nvPr>
        </p:nvSpPr>
        <p:spPr>
          <a:xfrm>
            <a:off x="555465" y="397955"/>
            <a:ext cx="6326460" cy="735548"/>
          </a:xfrm>
          <a:prstGeom prst="rect">
            <a:avLst/>
          </a:prstGeom>
          <a:noFill/>
          <a:ln>
            <a:noFill/>
          </a:ln>
        </p:spPr>
        <p:txBody>
          <a:bodyPr spcFirstLastPara="1" wrap="square" lIns="34275" tIns="34275" rIns="34275" bIns="34275" anchor="ctr" anchorCtr="0">
            <a:normAutofit/>
          </a:bodyPr>
          <a:lstStyle/>
          <a:p>
            <a:pPr marL="0" lvl="0" indent="0" algn="l" rtl="0">
              <a:lnSpc>
                <a:spcPct val="100000"/>
              </a:lnSpc>
              <a:spcBef>
                <a:spcPts val="0"/>
              </a:spcBef>
              <a:spcAft>
                <a:spcPts val="0"/>
              </a:spcAft>
              <a:buClr>
                <a:srgbClr val="1F497D"/>
              </a:buClr>
              <a:buSzPts val="3600"/>
              <a:buFont typeface="Times New Roman"/>
              <a:buNone/>
            </a:pPr>
            <a:r>
              <a:rPr lang="en-US" dirty="0"/>
              <a:t>Recap  </a:t>
            </a:r>
            <a:endParaRPr dirty="0"/>
          </a:p>
        </p:txBody>
      </p:sp>
      <p:sp>
        <p:nvSpPr>
          <p:cNvPr id="96" name="Google Shape;96;p9"/>
          <p:cNvSpPr txBox="1">
            <a:spLocks noGrp="1"/>
          </p:cNvSpPr>
          <p:nvPr>
            <p:ph type="sldNum" idx="12"/>
          </p:nvPr>
        </p:nvSpPr>
        <p:spPr>
          <a:xfrm>
            <a:off x="7520055" y="4800325"/>
            <a:ext cx="138046" cy="207719"/>
          </a:xfrm>
          <a:prstGeom prst="rect">
            <a:avLst/>
          </a:prstGeom>
          <a:noFill/>
          <a:ln>
            <a:noFill/>
          </a:ln>
        </p:spPr>
        <p:txBody>
          <a:bodyPr spcFirstLastPara="1" wrap="square" lIns="34275" tIns="34275" rIns="34275" bIns="34275" anchor="ctr" anchorCtr="0">
            <a:sp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sz="900">
                <a:solidFill>
                  <a:srgbClr val="888888"/>
                </a:solidFill>
              </a:rPr>
              <a:pPr marL="0" lvl="0" indent="0" algn="r" rtl="0">
                <a:lnSpc>
                  <a:spcPct val="100000"/>
                </a:lnSpc>
                <a:spcBef>
                  <a:spcPts val="0"/>
                </a:spcBef>
                <a:spcAft>
                  <a:spcPts val="0"/>
                </a:spcAft>
                <a:buClr>
                  <a:srgbClr val="888888"/>
                </a:buClr>
                <a:buSzPts val="1200"/>
                <a:buFont typeface="Calibri"/>
                <a:buNone/>
              </a:pPr>
              <a:t>2</a:t>
            </a:fld>
            <a:endParaRPr/>
          </a:p>
        </p:txBody>
      </p:sp>
      <p:sp>
        <p:nvSpPr>
          <p:cNvPr id="2" name="TextBox 1">
            <a:extLst>
              <a:ext uri="{FF2B5EF4-FFF2-40B4-BE49-F238E27FC236}">
                <a16:creationId xmlns:a16="http://schemas.microsoft.com/office/drawing/2014/main" id="{5D685A63-1051-329A-61C3-FB6461A4C333}"/>
              </a:ext>
            </a:extLst>
          </p:cNvPr>
          <p:cNvSpPr txBox="1"/>
          <p:nvPr/>
        </p:nvSpPr>
        <p:spPr>
          <a:xfrm>
            <a:off x="2095130" y="1908699"/>
            <a:ext cx="4054315" cy="307777"/>
          </a:xfrm>
          <a:prstGeom prst="rect">
            <a:avLst/>
          </a:prstGeom>
          <a:noFill/>
        </p:spPr>
        <p:txBody>
          <a:bodyPr wrap="none" rtlCol="0">
            <a:spAutoFit/>
          </a:bodyPr>
          <a:lstStyle/>
          <a:p>
            <a:r>
              <a:rPr lang="en-US" dirty="0"/>
              <a:t>Q: What different types of ML did we talk about? </a:t>
            </a:r>
          </a:p>
        </p:txBody>
      </p:sp>
    </p:spTree>
    <p:extLst>
      <p:ext uri="{BB962C8B-B14F-4D97-AF65-F5344CB8AC3E}">
        <p14:creationId xmlns:p14="http://schemas.microsoft.com/office/powerpoint/2010/main" val="3012411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 illustration showing the trade-off between privacy and AI utility. On one side, there is a secure vault symbolizing privacy, with padlocks and shields. On the other side, a vibrant AI utility represented by various applications like healthcare, finance, and smart cities, with interconnected nodes and lines. In the center, a balance scale tilting between the two sides, highlighting the tension and trade-off. The background should be abstract with digital elements to emphasize the technological context.">
            <a:extLst>
              <a:ext uri="{FF2B5EF4-FFF2-40B4-BE49-F238E27FC236}">
                <a16:creationId xmlns:a16="http://schemas.microsoft.com/office/drawing/2014/main" id="{10C512AD-11CE-0150-66AE-B8D7AFBDA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4501" y="104251"/>
            <a:ext cx="4934997" cy="4934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34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3">
          <a:extLst>
            <a:ext uri="{FF2B5EF4-FFF2-40B4-BE49-F238E27FC236}">
              <a16:creationId xmlns:a16="http://schemas.microsoft.com/office/drawing/2014/main" id="{85F2CBD1-6142-ED2D-865E-5B41459E34EF}"/>
            </a:ext>
          </a:extLst>
        </p:cNvPr>
        <p:cNvGrpSpPr/>
        <p:nvPr/>
      </p:nvGrpSpPr>
      <p:grpSpPr>
        <a:xfrm>
          <a:off x="0" y="0"/>
          <a:ext cx="0" cy="0"/>
          <a:chOff x="0" y="0"/>
          <a:chExt cx="0" cy="0"/>
        </a:xfrm>
      </p:grpSpPr>
      <p:sp>
        <p:nvSpPr>
          <p:cNvPr id="74" name="Google Shape;74;p16">
            <a:extLst>
              <a:ext uri="{FF2B5EF4-FFF2-40B4-BE49-F238E27FC236}">
                <a16:creationId xmlns:a16="http://schemas.microsoft.com/office/drawing/2014/main" id="{25258607-B561-917F-2C07-4BD72F7652AE}"/>
              </a:ext>
            </a:extLst>
          </p:cNvPr>
          <p:cNvSpPr txBox="1"/>
          <p:nvPr/>
        </p:nvSpPr>
        <p:spPr>
          <a:xfrm>
            <a:off x="447900" y="1925250"/>
            <a:ext cx="8248200"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dirty="0">
                <a:solidFill>
                  <a:srgbClr val="006C65"/>
                </a:solidFill>
                <a:latin typeface="HelveticaNeue" panose="00000400000000000000" pitchFamily="2" charset="0"/>
                <a:ea typeface="Helvetica Neue"/>
                <a:cs typeface="Helvetica Neue"/>
                <a:sym typeface="Helvetica Neue"/>
              </a:rPr>
              <a:t>Data Bias</a:t>
            </a:r>
            <a:endParaRPr sz="3600" dirty="0">
              <a:solidFill>
                <a:srgbClr val="006C65"/>
              </a:solidFill>
              <a:latin typeface="HelveticaNeue" panose="00000400000000000000" pitchFamily="2" charset="0"/>
              <a:ea typeface="Helvetica Neue"/>
              <a:cs typeface="Helvetica Neue"/>
              <a:sym typeface="Helvetica Neue"/>
            </a:endParaRPr>
          </a:p>
        </p:txBody>
      </p:sp>
    </p:spTree>
    <p:extLst>
      <p:ext uri="{BB962C8B-B14F-4D97-AF65-F5344CB8AC3E}">
        <p14:creationId xmlns:p14="http://schemas.microsoft.com/office/powerpoint/2010/main" val="1472185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3">
          <a:extLst>
            <a:ext uri="{FF2B5EF4-FFF2-40B4-BE49-F238E27FC236}">
              <a16:creationId xmlns:a16="http://schemas.microsoft.com/office/drawing/2014/main" id="{6B630E64-E75A-44D1-2E1A-B7FFB584DB74}"/>
            </a:ext>
          </a:extLst>
        </p:cNvPr>
        <p:cNvGrpSpPr/>
        <p:nvPr/>
      </p:nvGrpSpPr>
      <p:grpSpPr>
        <a:xfrm>
          <a:off x="0" y="0"/>
          <a:ext cx="0" cy="0"/>
          <a:chOff x="0" y="0"/>
          <a:chExt cx="0" cy="0"/>
        </a:xfrm>
      </p:grpSpPr>
      <p:sp>
        <p:nvSpPr>
          <p:cNvPr id="74" name="Google Shape;74;p16">
            <a:extLst>
              <a:ext uri="{FF2B5EF4-FFF2-40B4-BE49-F238E27FC236}">
                <a16:creationId xmlns:a16="http://schemas.microsoft.com/office/drawing/2014/main" id="{D52BC198-2127-B197-A8FE-A2EE5FA23649}"/>
              </a:ext>
            </a:extLst>
          </p:cNvPr>
          <p:cNvSpPr txBox="1"/>
          <p:nvPr/>
        </p:nvSpPr>
        <p:spPr>
          <a:xfrm>
            <a:off x="447900" y="1248326"/>
            <a:ext cx="8248200" cy="2862292"/>
          </a:xfrm>
          <a:prstGeom prst="rect">
            <a:avLst/>
          </a:prstGeom>
          <a:noFill/>
          <a:ln>
            <a:noFill/>
          </a:ln>
        </p:spPr>
        <p:txBody>
          <a:bodyPr spcFirstLastPara="1" wrap="square" lIns="91425" tIns="91425" rIns="91425" bIns="91425" anchor="t" anchorCtr="0">
            <a:spAutoFit/>
          </a:bodyPr>
          <a:lstStyle/>
          <a:p>
            <a:pPr rtl="0">
              <a:spcBef>
                <a:spcPts val="0"/>
              </a:spcBef>
              <a:spcAft>
                <a:spcPts val="0"/>
              </a:spcAft>
            </a:pPr>
            <a:r>
              <a:rPr lang="en-US" sz="3300" b="1" i="0" u="none" strike="noStrike" dirty="0">
                <a:solidFill>
                  <a:srgbClr val="006B64"/>
                </a:solidFill>
                <a:effectLst/>
                <a:latin typeface="Helvetica Neue" panose="020B0604020202020204" charset="0"/>
              </a:rPr>
              <a:t>"Artificial intelligence is </a:t>
            </a:r>
            <a:r>
              <a:rPr lang="en-US" sz="3300" b="1" i="0" u="none" strike="noStrike" dirty="0">
                <a:solidFill>
                  <a:srgbClr val="002060"/>
                </a:solidFill>
                <a:effectLst/>
                <a:latin typeface="Helvetica Neue" panose="020B0604020202020204" charset="0"/>
              </a:rPr>
              <a:t>just like people</a:t>
            </a:r>
            <a:r>
              <a:rPr lang="en-US" sz="3300" b="1" i="0" u="none" strike="noStrike" dirty="0">
                <a:solidFill>
                  <a:srgbClr val="006B64"/>
                </a:solidFill>
                <a:effectLst/>
                <a:latin typeface="Helvetica Neue" panose="020B0604020202020204" charset="0"/>
              </a:rPr>
              <a:t>…[its] environment (i.e. training and data) can have </a:t>
            </a:r>
            <a:r>
              <a:rPr lang="en-US" sz="3300" b="1" i="0" u="none" strike="noStrike" dirty="0">
                <a:solidFill>
                  <a:srgbClr val="002060"/>
                </a:solidFill>
                <a:effectLst/>
                <a:latin typeface="Helvetica Neue" panose="020B0604020202020204" charset="0"/>
              </a:rPr>
              <a:t>quite a big impact on [its performance]</a:t>
            </a:r>
            <a:r>
              <a:rPr lang="en-US" sz="3300" b="1" i="0" u="none" strike="noStrike" dirty="0">
                <a:solidFill>
                  <a:srgbClr val="006B64"/>
                </a:solidFill>
                <a:effectLst/>
                <a:latin typeface="Helvetica Neue" panose="020B0604020202020204" charset="0"/>
              </a:rPr>
              <a:t>."</a:t>
            </a:r>
            <a:endParaRPr lang="en-US" sz="3300" b="0" dirty="0">
              <a:solidFill>
                <a:srgbClr val="006B64"/>
              </a:solidFill>
              <a:effectLst/>
              <a:latin typeface="Helvetica Neue" panose="020B0604020202020204" charset="0"/>
            </a:endParaRPr>
          </a:p>
          <a:p>
            <a:pPr marL="3200400" algn="ctr" rtl="0" fontAlgn="base">
              <a:spcBef>
                <a:spcPts val="0"/>
              </a:spcBef>
              <a:spcAft>
                <a:spcPts val="0"/>
              </a:spcAft>
            </a:pPr>
            <a:endParaRPr lang="en-US" b="1" i="0" u="none" strike="noStrike" dirty="0">
              <a:solidFill>
                <a:srgbClr val="006B64"/>
              </a:solidFill>
              <a:effectLst/>
              <a:latin typeface="Helvetica Neue" panose="020B0604020202020204" charset="0"/>
            </a:endParaRPr>
          </a:p>
          <a:p>
            <a:pPr marL="3200400" algn="ctr" rtl="0" fontAlgn="base">
              <a:spcBef>
                <a:spcPts val="0"/>
              </a:spcBef>
              <a:spcAft>
                <a:spcPts val="0"/>
              </a:spcAft>
            </a:pPr>
            <a:r>
              <a:rPr lang="en-US" b="1" i="0" u="none" strike="noStrike" dirty="0">
                <a:solidFill>
                  <a:srgbClr val="006B64"/>
                </a:solidFill>
                <a:effectLst/>
                <a:latin typeface="Helvetica Neue" panose="020B0604020202020204" charset="0"/>
              </a:rPr>
              <a:t>- Paul </a:t>
            </a:r>
            <a:r>
              <a:rPr lang="en-US" b="1" i="0" u="none" strike="noStrike" dirty="0" err="1">
                <a:solidFill>
                  <a:srgbClr val="006B64"/>
                </a:solidFill>
                <a:effectLst/>
                <a:latin typeface="Helvetica Neue" panose="020B0604020202020204" charset="0"/>
              </a:rPr>
              <a:t>Brous</a:t>
            </a:r>
            <a:r>
              <a:rPr lang="en-US" b="1" i="0" u="none" strike="noStrike" dirty="0">
                <a:solidFill>
                  <a:srgbClr val="006B64"/>
                </a:solidFill>
                <a:effectLst/>
                <a:latin typeface="Helvetica Neue" panose="020B0604020202020204" charset="0"/>
              </a:rPr>
              <a:t>, Delft University of Technology, the Netherlands</a:t>
            </a:r>
          </a:p>
        </p:txBody>
      </p:sp>
    </p:spTree>
    <p:extLst>
      <p:ext uri="{BB962C8B-B14F-4D97-AF65-F5344CB8AC3E}">
        <p14:creationId xmlns:p14="http://schemas.microsoft.com/office/powerpoint/2010/main" val="1798594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8">
          <a:extLst>
            <a:ext uri="{FF2B5EF4-FFF2-40B4-BE49-F238E27FC236}">
              <a16:creationId xmlns:a16="http://schemas.microsoft.com/office/drawing/2014/main" id="{2C976C60-B388-BFAD-225E-D9B4CA68486A}"/>
            </a:ext>
          </a:extLst>
        </p:cNvPr>
        <p:cNvGrpSpPr/>
        <p:nvPr/>
      </p:nvGrpSpPr>
      <p:grpSpPr>
        <a:xfrm>
          <a:off x="0" y="0"/>
          <a:ext cx="0" cy="0"/>
          <a:chOff x="0" y="0"/>
          <a:chExt cx="0" cy="0"/>
        </a:xfrm>
      </p:grpSpPr>
      <p:sp>
        <p:nvSpPr>
          <p:cNvPr id="2" name="Google Shape;139;p27">
            <a:extLst>
              <a:ext uri="{FF2B5EF4-FFF2-40B4-BE49-F238E27FC236}">
                <a16:creationId xmlns:a16="http://schemas.microsoft.com/office/drawing/2014/main" id="{F61208CC-8CF9-C24F-8C47-724321FA8E2F}"/>
              </a:ext>
            </a:extLst>
          </p:cNvPr>
          <p:cNvSpPr txBox="1"/>
          <p:nvPr/>
        </p:nvSpPr>
        <p:spPr>
          <a:xfrm>
            <a:off x="121191" y="151775"/>
            <a:ext cx="82482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dirty="0">
                <a:solidFill>
                  <a:srgbClr val="002060"/>
                </a:solidFill>
                <a:latin typeface="HelveticaNeue" panose="00000400000000000000" pitchFamily="2" charset="0"/>
                <a:ea typeface="Helvetica Neue"/>
                <a:cs typeface="Helvetica Neue"/>
                <a:sym typeface="Helvetica Neue"/>
              </a:rPr>
              <a:t>Different biases in AI models</a:t>
            </a:r>
          </a:p>
        </p:txBody>
      </p:sp>
      <p:pic>
        <p:nvPicPr>
          <p:cNvPr id="8194" name="Picture 2">
            <a:extLst>
              <a:ext uri="{FF2B5EF4-FFF2-40B4-BE49-F238E27FC236}">
                <a16:creationId xmlns:a16="http://schemas.microsoft.com/office/drawing/2014/main" id="{22D75555-E08C-90FC-315E-7A8EEA79FB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990600"/>
            <a:ext cx="5276850" cy="34665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1330217-8D8A-CDDD-66D5-FE18976FE451}"/>
              </a:ext>
            </a:extLst>
          </p:cNvPr>
          <p:cNvSpPr txBox="1"/>
          <p:nvPr/>
        </p:nvSpPr>
        <p:spPr>
          <a:xfrm>
            <a:off x="6172291" y="1644328"/>
            <a:ext cx="2197100" cy="292388"/>
          </a:xfrm>
          <a:prstGeom prst="rect">
            <a:avLst/>
          </a:prstGeom>
          <a:noFill/>
        </p:spPr>
        <p:txBody>
          <a:bodyPr wrap="square">
            <a:spAutoFit/>
          </a:bodyPr>
          <a:lstStyle/>
          <a:p>
            <a:pPr algn="ctr"/>
            <a:r>
              <a:rPr lang="en-US" sz="1300" dirty="0">
                <a:solidFill>
                  <a:schemeClr val="accent1">
                    <a:lumMod val="60000"/>
                    <a:lumOff val="40000"/>
                  </a:schemeClr>
                </a:solidFill>
                <a:latin typeface="HelveticaNeue" panose="00000400000000000000" pitchFamily="2" charset="0"/>
                <a:sym typeface="Helvetica Neue"/>
              </a:rPr>
              <a:t>1. Defective models</a:t>
            </a:r>
            <a:endParaRPr lang="en-001" sz="1300" dirty="0">
              <a:solidFill>
                <a:schemeClr val="accent1">
                  <a:lumMod val="60000"/>
                  <a:lumOff val="40000"/>
                </a:schemeClr>
              </a:solidFill>
            </a:endParaRPr>
          </a:p>
        </p:txBody>
      </p:sp>
      <p:sp>
        <p:nvSpPr>
          <p:cNvPr id="7" name="TextBox 6">
            <a:extLst>
              <a:ext uri="{FF2B5EF4-FFF2-40B4-BE49-F238E27FC236}">
                <a16:creationId xmlns:a16="http://schemas.microsoft.com/office/drawing/2014/main" id="{57A2E41B-EBA2-6F51-7354-BE8324B4AB7E}"/>
              </a:ext>
            </a:extLst>
          </p:cNvPr>
          <p:cNvSpPr txBox="1"/>
          <p:nvPr/>
        </p:nvSpPr>
        <p:spPr>
          <a:xfrm>
            <a:off x="6172291" y="2605997"/>
            <a:ext cx="2197100" cy="292388"/>
          </a:xfrm>
          <a:prstGeom prst="rect">
            <a:avLst/>
          </a:prstGeom>
          <a:noFill/>
        </p:spPr>
        <p:txBody>
          <a:bodyPr wrap="square">
            <a:spAutoFit/>
          </a:bodyPr>
          <a:lstStyle/>
          <a:p>
            <a:pPr algn="ctr"/>
            <a:r>
              <a:rPr lang="en-US" sz="1300" dirty="0">
                <a:solidFill>
                  <a:schemeClr val="accent1">
                    <a:lumMod val="75000"/>
                  </a:schemeClr>
                </a:solidFill>
                <a:latin typeface="HelveticaNeue" panose="00000400000000000000" pitchFamily="2" charset="0"/>
                <a:sym typeface="Helvetica Neue"/>
              </a:rPr>
              <a:t>2. Biased datasets</a:t>
            </a:r>
            <a:endParaRPr lang="en-001" sz="1300" dirty="0">
              <a:solidFill>
                <a:schemeClr val="accent1">
                  <a:lumMod val="75000"/>
                </a:schemeClr>
              </a:solidFill>
            </a:endParaRPr>
          </a:p>
        </p:txBody>
      </p:sp>
      <p:sp>
        <p:nvSpPr>
          <p:cNvPr id="9" name="TextBox 8">
            <a:extLst>
              <a:ext uri="{FF2B5EF4-FFF2-40B4-BE49-F238E27FC236}">
                <a16:creationId xmlns:a16="http://schemas.microsoft.com/office/drawing/2014/main" id="{3E08B2D7-08B8-E56B-CDC7-395632E6C0D6}"/>
              </a:ext>
            </a:extLst>
          </p:cNvPr>
          <p:cNvSpPr txBox="1"/>
          <p:nvPr/>
        </p:nvSpPr>
        <p:spPr>
          <a:xfrm>
            <a:off x="6172291" y="3710897"/>
            <a:ext cx="2197100" cy="292388"/>
          </a:xfrm>
          <a:prstGeom prst="rect">
            <a:avLst/>
          </a:prstGeom>
          <a:noFill/>
        </p:spPr>
        <p:txBody>
          <a:bodyPr wrap="square">
            <a:spAutoFit/>
          </a:bodyPr>
          <a:lstStyle/>
          <a:p>
            <a:pPr algn="ctr"/>
            <a:r>
              <a:rPr lang="en-US" sz="1300" dirty="0">
                <a:solidFill>
                  <a:srgbClr val="002060"/>
                </a:solidFill>
                <a:latin typeface="HelveticaNeue" panose="00000400000000000000" pitchFamily="2" charset="0"/>
                <a:sym typeface="Helvetica Neue"/>
              </a:rPr>
              <a:t>3. Societal prejudices</a:t>
            </a:r>
            <a:endParaRPr lang="en-001" sz="1300" dirty="0">
              <a:solidFill>
                <a:srgbClr val="002060"/>
              </a:solidFill>
            </a:endParaRPr>
          </a:p>
        </p:txBody>
      </p:sp>
    </p:spTree>
    <p:extLst>
      <p:ext uri="{BB962C8B-B14F-4D97-AF65-F5344CB8AC3E}">
        <p14:creationId xmlns:p14="http://schemas.microsoft.com/office/powerpoint/2010/main" val="3854139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3">
          <a:extLst>
            <a:ext uri="{FF2B5EF4-FFF2-40B4-BE49-F238E27FC236}">
              <a16:creationId xmlns:a16="http://schemas.microsoft.com/office/drawing/2014/main" id="{85F2CBD1-6142-ED2D-865E-5B41459E34EF}"/>
            </a:ext>
          </a:extLst>
        </p:cNvPr>
        <p:cNvGrpSpPr/>
        <p:nvPr/>
      </p:nvGrpSpPr>
      <p:grpSpPr>
        <a:xfrm>
          <a:off x="0" y="0"/>
          <a:ext cx="0" cy="0"/>
          <a:chOff x="0" y="0"/>
          <a:chExt cx="0" cy="0"/>
        </a:xfrm>
      </p:grpSpPr>
      <p:sp>
        <p:nvSpPr>
          <p:cNvPr id="74" name="Google Shape;74;p16">
            <a:extLst>
              <a:ext uri="{FF2B5EF4-FFF2-40B4-BE49-F238E27FC236}">
                <a16:creationId xmlns:a16="http://schemas.microsoft.com/office/drawing/2014/main" id="{25258607-B561-917F-2C07-4BD72F7652AE}"/>
              </a:ext>
            </a:extLst>
          </p:cNvPr>
          <p:cNvSpPr txBox="1"/>
          <p:nvPr/>
        </p:nvSpPr>
        <p:spPr>
          <a:xfrm>
            <a:off x="447900" y="1925250"/>
            <a:ext cx="8248200"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dirty="0">
                <a:solidFill>
                  <a:srgbClr val="006C65"/>
                </a:solidFill>
                <a:latin typeface="HelveticaNeue" panose="00000400000000000000" pitchFamily="2" charset="0"/>
                <a:ea typeface="Helvetica Neue"/>
                <a:cs typeface="Helvetica Neue"/>
                <a:sym typeface="Helvetica Neue"/>
              </a:rPr>
              <a:t>AI Safety and Alignment</a:t>
            </a:r>
            <a:endParaRPr sz="3600" dirty="0">
              <a:solidFill>
                <a:srgbClr val="006C65"/>
              </a:solidFill>
              <a:latin typeface="HelveticaNeue" panose="00000400000000000000" pitchFamily="2" charset="0"/>
              <a:ea typeface="Helvetica Neue"/>
              <a:cs typeface="Helvetica Neue"/>
              <a:sym typeface="Helvetica Neue"/>
            </a:endParaRPr>
          </a:p>
        </p:txBody>
      </p:sp>
    </p:spTree>
    <p:extLst>
      <p:ext uri="{BB962C8B-B14F-4D97-AF65-F5344CB8AC3E}">
        <p14:creationId xmlns:p14="http://schemas.microsoft.com/office/powerpoint/2010/main" val="252498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3">
          <a:extLst>
            <a:ext uri="{FF2B5EF4-FFF2-40B4-BE49-F238E27FC236}">
              <a16:creationId xmlns:a16="http://schemas.microsoft.com/office/drawing/2014/main" id="{85F2CBD1-6142-ED2D-865E-5B41459E34EF}"/>
            </a:ext>
          </a:extLst>
        </p:cNvPr>
        <p:cNvGrpSpPr/>
        <p:nvPr/>
      </p:nvGrpSpPr>
      <p:grpSpPr>
        <a:xfrm>
          <a:off x="0" y="0"/>
          <a:ext cx="0" cy="0"/>
          <a:chOff x="0" y="0"/>
          <a:chExt cx="0" cy="0"/>
        </a:xfrm>
      </p:grpSpPr>
      <p:pic>
        <p:nvPicPr>
          <p:cNvPr id="5124" name="Picture 4" descr="Humanoid robot - Wikipedia">
            <a:extLst>
              <a:ext uri="{FF2B5EF4-FFF2-40B4-BE49-F238E27FC236}">
                <a16:creationId xmlns:a16="http://schemas.microsoft.com/office/drawing/2014/main" id="{14CE8F45-9825-FEB3-DB84-519D1BBA8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267" y="1869325"/>
            <a:ext cx="2857733" cy="3168738"/>
          </a:xfrm>
          <a:prstGeom prst="rect">
            <a:avLst/>
          </a:prstGeom>
          <a:noFill/>
          <a:extLst>
            <a:ext uri="{909E8E84-426E-40DD-AFC4-6F175D3DCCD1}">
              <a14:hiddenFill xmlns:a14="http://schemas.microsoft.com/office/drawing/2010/main">
                <a:solidFill>
                  <a:srgbClr val="FFFFFF"/>
                </a:solidFill>
              </a14:hiddenFill>
            </a:ext>
          </a:extLst>
        </p:spPr>
      </p:pic>
      <p:sp>
        <p:nvSpPr>
          <p:cNvPr id="74" name="Google Shape;74;p16">
            <a:extLst>
              <a:ext uri="{FF2B5EF4-FFF2-40B4-BE49-F238E27FC236}">
                <a16:creationId xmlns:a16="http://schemas.microsoft.com/office/drawing/2014/main" id="{25258607-B561-917F-2C07-4BD72F7652AE}"/>
              </a:ext>
            </a:extLst>
          </p:cNvPr>
          <p:cNvSpPr txBox="1"/>
          <p:nvPr/>
        </p:nvSpPr>
        <p:spPr>
          <a:xfrm>
            <a:off x="891079" y="1500009"/>
            <a:ext cx="3828237"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dirty="0">
                <a:solidFill>
                  <a:srgbClr val="006C65"/>
                </a:solidFill>
                <a:latin typeface="HelveticaNeue" panose="00000400000000000000" pitchFamily="2" charset="0"/>
                <a:ea typeface="Helvetica Neue"/>
                <a:cs typeface="Helvetica Neue"/>
                <a:sym typeface="Helvetica Neue"/>
              </a:rPr>
              <a:t>Data Bias</a:t>
            </a:r>
            <a:endParaRPr sz="3600" dirty="0">
              <a:solidFill>
                <a:srgbClr val="006C65"/>
              </a:solidFill>
              <a:latin typeface="HelveticaNeue" panose="00000400000000000000" pitchFamily="2" charset="0"/>
              <a:ea typeface="Helvetica Neue"/>
              <a:cs typeface="Helvetica Neue"/>
              <a:sym typeface="Helvetica Neue"/>
            </a:endParaRPr>
          </a:p>
        </p:txBody>
      </p:sp>
      <p:pic>
        <p:nvPicPr>
          <p:cNvPr id="5122" name="Picture 2" descr="Are Self-Driving Cars Safe?">
            <a:extLst>
              <a:ext uri="{FF2B5EF4-FFF2-40B4-BE49-F238E27FC236}">
                <a16:creationId xmlns:a16="http://schemas.microsoft.com/office/drawing/2014/main" id="{6A978620-F60B-ACDF-F8D9-D75F9021A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439" y="596196"/>
            <a:ext cx="5847027" cy="3284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704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3">
          <a:extLst>
            <a:ext uri="{FF2B5EF4-FFF2-40B4-BE49-F238E27FC236}">
              <a16:creationId xmlns:a16="http://schemas.microsoft.com/office/drawing/2014/main" id="{85F2CBD1-6142-ED2D-865E-5B41459E34EF}"/>
            </a:ext>
          </a:extLst>
        </p:cNvPr>
        <p:cNvGrpSpPr/>
        <p:nvPr/>
      </p:nvGrpSpPr>
      <p:grpSpPr>
        <a:xfrm>
          <a:off x="0" y="0"/>
          <a:ext cx="0" cy="0"/>
          <a:chOff x="0" y="0"/>
          <a:chExt cx="0" cy="0"/>
        </a:xfrm>
      </p:grpSpPr>
      <p:sp>
        <p:nvSpPr>
          <p:cNvPr id="74" name="Google Shape;74;p16">
            <a:extLst>
              <a:ext uri="{FF2B5EF4-FFF2-40B4-BE49-F238E27FC236}">
                <a16:creationId xmlns:a16="http://schemas.microsoft.com/office/drawing/2014/main" id="{25258607-B561-917F-2C07-4BD72F7652AE}"/>
              </a:ext>
            </a:extLst>
          </p:cNvPr>
          <p:cNvSpPr txBox="1"/>
          <p:nvPr/>
        </p:nvSpPr>
        <p:spPr>
          <a:xfrm>
            <a:off x="447900" y="1925250"/>
            <a:ext cx="8248200"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dirty="0">
                <a:solidFill>
                  <a:srgbClr val="006C65"/>
                </a:solidFill>
                <a:latin typeface="HelveticaNeue" panose="00000400000000000000" pitchFamily="2" charset="0"/>
                <a:ea typeface="Helvetica Neue"/>
                <a:cs typeface="Helvetica Neue"/>
                <a:sym typeface="Helvetica Neue"/>
              </a:rPr>
              <a:t>Job displacement and upskilling</a:t>
            </a:r>
            <a:endParaRPr sz="3600" dirty="0">
              <a:solidFill>
                <a:srgbClr val="006C65"/>
              </a:solidFill>
              <a:latin typeface="HelveticaNeue" panose="00000400000000000000" pitchFamily="2" charset="0"/>
              <a:ea typeface="Helvetica Neue"/>
              <a:cs typeface="Helvetica Neue"/>
              <a:sym typeface="Helvetica Neue"/>
            </a:endParaRPr>
          </a:p>
        </p:txBody>
      </p:sp>
    </p:spTree>
    <p:extLst>
      <p:ext uri="{BB962C8B-B14F-4D97-AF65-F5344CB8AC3E}">
        <p14:creationId xmlns:p14="http://schemas.microsoft.com/office/powerpoint/2010/main" val="1117027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FF8FDC-2125-1D7F-418A-799BA4BFDC55}"/>
              </a:ext>
            </a:extLst>
          </p:cNvPr>
          <p:cNvSpPr>
            <a:spLocks noGrp="1"/>
          </p:cNvSpPr>
          <p:nvPr>
            <p:ph type="title"/>
          </p:nvPr>
        </p:nvSpPr>
        <p:spPr/>
        <p:txBody>
          <a:bodyPr>
            <a:normAutofit fontScale="90000"/>
          </a:bodyPr>
          <a:lstStyle/>
          <a:p>
            <a:endParaRPr lang="en-US"/>
          </a:p>
        </p:txBody>
      </p:sp>
      <p:sp>
        <p:nvSpPr>
          <p:cNvPr id="4" name="Text Placeholder 3">
            <a:extLst>
              <a:ext uri="{FF2B5EF4-FFF2-40B4-BE49-F238E27FC236}">
                <a16:creationId xmlns:a16="http://schemas.microsoft.com/office/drawing/2014/main" id="{DE2B5806-7092-C634-FCF5-E3849B13998C}"/>
              </a:ext>
            </a:extLst>
          </p:cNvPr>
          <p:cNvSpPr>
            <a:spLocks noGrp="1"/>
          </p:cNvSpPr>
          <p:nvPr>
            <p:ph type="body" idx="1"/>
          </p:nvPr>
        </p:nvSpPr>
        <p:spPr>
          <a:xfrm>
            <a:off x="1892426" y="2735823"/>
            <a:ext cx="1732346" cy="643652"/>
          </a:xfrm>
        </p:spPr>
        <p:txBody>
          <a:bodyPr/>
          <a:lstStyle/>
          <a:p>
            <a:endParaRPr lang="en-US" dirty="0"/>
          </a:p>
        </p:txBody>
      </p:sp>
      <p:pic>
        <p:nvPicPr>
          <p:cNvPr id="6147" name="Picture 3" descr="A realistic scene showing the impact of AI on job displacement and upskilling. On one side, depict a modern office with AI systems and robots performing tasks such as data entry, customer service, and assembly line work, causing workers to look worried and displaced. The workers should appear diverse, wearing business casual attire, with a few individuals packing up their belongings. On the other side, show a training center or workshop where displaced workers are being upskilled in new areas like coding, robotics maintenance, and digital marketing. The workers should appear focused and hopeful, using laptops, engaging with instructors, and participating in hands-on training. The background should blend a cityscape with technology elements to a more educational and skill-development environment, symbolizing the transition from displacement to new opportunities.">
            <a:extLst>
              <a:ext uri="{FF2B5EF4-FFF2-40B4-BE49-F238E27FC236}">
                <a16:creationId xmlns:a16="http://schemas.microsoft.com/office/drawing/2014/main" id="{AA131723-07B5-BFFC-E443-D36E830AE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2760" y="720756"/>
            <a:ext cx="6478479" cy="3701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69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3">
          <a:extLst>
            <a:ext uri="{FF2B5EF4-FFF2-40B4-BE49-F238E27FC236}">
              <a16:creationId xmlns:a16="http://schemas.microsoft.com/office/drawing/2014/main" id="{85F2CBD1-6142-ED2D-865E-5B41459E34EF}"/>
            </a:ext>
          </a:extLst>
        </p:cNvPr>
        <p:cNvGrpSpPr/>
        <p:nvPr/>
      </p:nvGrpSpPr>
      <p:grpSpPr>
        <a:xfrm>
          <a:off x="0" y="0"/>
          <a:ext cx="0" cy="0"/>
          <a:chOff x="0" y="0"/>
          <a:chExt cx="0" cy="0"/>
        </a:xfrm>
      </p:grpSpPr>
      <p:sp>
        <p:nvSpPr>
          <p:cNvPr id="74" name="Google Shape;74;p16">
            <a:extLst>
              <a:ext uri="{FF2B5EF4-FFF2-40B4-BE49-F238E27FC236}">
                <a16:creationId xmlns:a16="http://schemas.microsoft.com/office/drawing/2014/main" id="{25258607-B561-917F-2C07-4BD72F7652AE}"/>
              </a:ext>
            </a:extLst>
          </p:cNvPr>
          <p:cNvSpPr txBox="1"/>
          <p:nvPr/>
        </p:nvSpPr>
        <p:spPr>
          <a:xfrm>
            <a:off x="447900" y="1925250"/>
            <a:ext cx="8248200"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dirty="0">
                <a:solidFill>
                  <a:srgbClr val="006C65"/>
                </a:solidFill>
                <a:latin typeface="HelveticaNeue" panose="00000400000000000000" pitchFamily="2" charset="0"/>
                <a:ea typeface="Helvetica Neue"/>
                <a:cs typeface="Helvetica Neue"/>
                <a:sym typeface="Helvetica Neue"/>
              </a:rPr>
              <a:t>AI Education a</a:t>
            </a:r>
            <a:r>
              <a:rPr lang="en-US" sz="3600" dirty="0" err="1">
                <a:solidFill>
                  <a:srgbClr val="006C65"/>
                </a:solidFill>
                <a:latin typeface="HelveticaNeue" panose="00000400000000000000" pitchFamily="2" charset="0"/>
                <a:ea typeface="Helvetica Neue"/>
                <a:cs typeface="Helvetica Neue"/>
                <a:sym typeface="Helvetica Neue"/>
              </a:rPr>
              <a:t>nd</a:t>
            </a:r>
            <a:r>
              <a:rPr lang="en" sz="3600" dirty="0">
                <a:solidFill>
                  <a:srgbClr val="006C65"/>
                </a:solidFill>
                <a:latin typeface="HelveticaNeue" panose="00000400000000000000" pitchFamily="2" charset="0"/>
                <a:ea typeface="Helvetica Neue"/>
                <a:cs typeface="Helvetica Neue"/>
                <a:sym typeface="Helvetica Neue"/>
              </a:rPr>
              <a:t> Democratization </a:t>
            </a:r>
            <a:endParaRPr sz="3600" dirty="0">
              <a:solidFill>
                <a:srgbClr val="006C65"/>
              </a:solidFill>
              <a:latin typeface="HelveticaNeue" panose="00000400000000000000" pitchFamily="2" charset="0"/>
              <a:ea typeface="Helvetica Neue"/>
              <a:cs typeface="Helvetica Neue"/>
              <a:sym typeface="Helvetica Neue"/>
            </a:endParaRPr>
          </a:p>
        </p:txBody>
      </p:sp>
    </p:spTree>
    <p:extLst>
      <p:ext uri="{BB962C8B-B14F-4D97-AF65-F5344CB8AC3E}">
        <p14:creationId xmlns:p14="http://schemas.microsoft.com/office/powerpoint/2010/main" val="1039576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n illustration promoting the idea of preparing our society for AI with an emphasis on AI safety, education, and training. The image should depict a diverse group of people engaging in activities such as workshops, coding classes, and public discussions. Include elements that emphasize AI safety with signs or banners about ethical AI, secure data, and responsible use. Additionally, incorporate signs or banners highlighting 'AI Education' and 'AI Training.' The background should show a modern city integrating AI technologies like smart transportation, healthcare, and robotics. A prominent banner reads, 'Let Our Society Get Ready for AI,' with smaller text emphasizing 'AI Safety,' 'AI Education,' and 'AI Training.' The overall tone should be optimistic and encouraging.">
            <a:extLst>
              <a:ext uri="{FF2B5EF4-FFF2-40B4-BE49-F238E27FC236}">
                <a16:creationId xmlns:a16="http://schemas.microsoft.com/office/drawing/2014/main" id="{97CC2CCE-1C9E-790F-1544-07EE7D1659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9833" y="1142444"/>
            <a:ext cx="3814624" cy="3814624"/>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74;p16">
            <a:extLst>
              <a:ext uri="{FF2B5EF4-FFF2-40B4-BE49-F238E27FC236}">
                <a16:creationId xmlns:a16="http://schemas.microsoft.com/office/drawing/2014/main" id="{8C79E6BB-8BBD-5B2D-6B28-FA335D620873}"/>
              </a:ext>
            </a:extLst>
          </p:cNvPr>
          <p:cNvSpPr txBox="1"/>
          <p:nvPr/>
        </p:nvSpPr>
        <p:spPr>
          <a:xfrm>
            <a:off x="723108" y="336147"/>
            <a:ext cx="8248200"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dirty="0">
                <a:solidFill>
                  <a:srgbClr val="006C65"/>
                </a:solidFill>
                <a:latin typeface="HelveticaNeue" panose="00000400000000000000" pitchFamily="2" charset="0"/>
                <a:ea typeface="Helvetica Neue"/>
                <a:cs typeface="Helvetica Neue"/>
                <a:sym typeface="Helvetica Neue"/>
              </a:rPr>
              <a:t>Get Ready for AI</a:t>
            </a:r>
            <a:endParaRPr sz="3600" dirty="0">
              <a:solidFill>
                <a:srgbClr val="006C65"/>
              </a:solidFill>
              <a:latin typeface="HelveticaNeue" panose="00000400000000000000" pitchFamily="2" charset="0"/>
              <a:ea typeface="Helvetica Neue"/>
              <a:cs typeface="Helvetica Neue"/>
              <a:sym typeface="Helvetica Neue"/>
            </a:endParaRPr>
          </a:p>
        </p:txBody>
      </p:sp>
    </p:spTree>
    <p:extLst>
      <p:ext uri="{BB962C8B-B14F-4D97-AF65-F5344CB8AC3E}">
        <p14:creationId xmlns:p14="http://schemas.microsoft.com/office/powerpoint/2010/main" val="3673508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7" name="Google Shape;97;p9" descr="Picture 2"/>
          <p:cNvPicPr preferRelativeResize="0"/>
          <p:nvPr/>
        </p:nvPicPr>
        <p:blipFill rotWithShape="1">
          <a:blip r:embed="rId3">
            <a:alphaModFix/>
          </a:blip>
          <a:srcRect/>
          <a:stretch/>
        </p:blipFill>
        <p:spPr>
          <a:xfrm>
            <a:off x="1731152" y="994300"/>
            <a:ext cx="6969793" cy="3909884"/>
          </a:xfrm>
          <a:prstGeom prst="rect">
            <a:avLst/>
          </a:prstGeom>
          <a:noFill/>
          <a:ln>
            <a:noFill/>
          </a:ln>
        </p:spPr>
      </p:pic>
      <p:sp>
        <p:nvSpPr>
          <p:cNvPr id="94" name="Google Shape;94;p9"/>
          <p:cNvSpPr txBox="1">
            <a:spLocks noGrp="1"/>
          </p:cNvSpPr>
          <p:nvPr>
            <p:ph type="title"/>
          </p:nvPr>
        </p:nvSpPr>
        <p:spPr>
          <a:xfrm>
            <a:off x="555465" y="397955"/>
            <a:ext cx="6326460" cy="735548"/>
          </a:xfrm>
          <a:prstGeom prst="rect">
            <a:avLst/>
          </a:prstGeom>
          <a:noFill/>
          <a:ln>
            <a:noFill/>
          </a:ln>
        </p:spPr>
        <p:txBody>
          <a:bodyPr spcFirstLastPara="1" wrap="square" lIns="34275" tIns="34275" rIns="34275" bIns="34275" anchor="ctr" anchorCtr="0">
            <a:normAutofit/>
          </a:bodyPr>
          <a:lstStyle/>
          <a:p>
            <a:pPr marL="0" lvl="0" indent="0" algn="l" rtl="0">
              <a:lnSpc>
                <a:spcPct val="100000"/>
              </a:lnSpc>
              <a:spcBef>
                <a:spcPts val="0"/>
              </a:spcBef>
              <a:spcAft>
                <a:spcPts val="0"/>
              </a:spcAft>
              <a:buClr>
                <a:srgbClr val="1F497D"/>
              </a:buClr>
              <a:buSzPts val="3600"/>
              <a:buFont typeface="Times New Roman"/>
              <a:buNone/>
            </a:pPr>
            <a:r>
              <a:rPr lang="en-US" dirty="0"/>
              <a:t>Recap  </a:t>
            </a:r>
            <a:endParaRPr dirty="0"/>
          </a:p>
        </p:txBody>
      </p:sp>
      <p:sp>
        <p:nvSpPr>
          <p:cNvPr id="96" name="Google Shape;96;p9"/>
          <p:cNvSpPr txBox="1">
            <a:spLocks noGrp="1"/>
          </p:cNvSpPr>
          <p:nvPr>
            <p:ph type="sldNum" idx="12"/>
          </p:nvPr>
        </p:nvSpPr>
        <p:spPr>
          <a:xfrm>
            <a:off x="7520055" y="4800325"/>
            <a:ext cx="138046" cy="207719"/>
          </a:xfrm>
          <a:prstGeom prst="rect">
            <a:avLst/>
          </a:prstGeom>
          <a:noFill/>
          <a:ln>
            <a:noFill/>
          </a:ln>
        </p:spPr>
        <p:txBody>
          <a:bodyPr spcFirstLastPara="1" wrap="square" lIns="34275" tIns="34275" rIns="34275" bIns="34275" anchor="ctr" anchorCtr="0">
            <a:sp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sz="900">
                <a:solidFill>
                  <a:srgbClr val="888888"/>
                </a:solidFill>
              </a:rPr>
              <a:pPr marL="0" lvl="0" indent="0" algn="r" rtl="0">
                <a:lnSpc>
                  <a:spcPct val="100000"/>
                </a:lnSpc>
                <a:spcBef>
                  <a:spcPts val="0"/>
                </a:spcBef>
                <a:spcAft>
                  <a:spcPts val="0"/>
                </a:spcAft>
                <a:buClr>
                  <a:srgbClr val="888888"/>
                </a:buClr>
                <a:buSzPts val="1200"/>
                <a:buFont typeface="Calibri"/>
                <a:buNone/>
              </a:pPr>
              <a:t>3</a:t>
            </a:fld>
            <a:endParaRPr/>
          </a:p>
        </p:txBody>
      </p:sp>
      <p:pic>
        <p:nvPicPr>
          <p:cNvPr id="1026" name="Picture 2" descr="Generative AI for Dummies: What you need to know">
            <a:extLst>
              <a:ext uri="{FF2B5EF4-FFF2-40B4-BE49-F238E27FC236}">
                <a16:creationId xmlns:a16="http://schemas.microsoft.com/office/drawing/2014/main" id="{44CF8CFD-674B-55DD-F76E-A251407F1A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5830" y="3098305"/>
            <a:ext cx="1789159" cy="10607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1392E7-BAFB-F9EA-BA4E-DFAE916C7757}"/>
              </a:ext>
            </a:extLst>
          </p:cNvPr>
          <p:cNvSpPr txBox="1"/>
          <p:nvPr/>
        </p:nvSpPr>
        <p:spPr>
          <a:xfrm>
            <a:off x="5429883" y="1649322"/>
            <a:ext cx="1130438" cy="307777"/>
          </a:xfrm>
          <a:prstGeom prst="rect">
            <a:avLst/>
          </a:prstGeom>
          <a:noFill/>
        </p:spPr>
        <p:txBody>
          <a:bodyPr wrap="none" rtlCol="0">
            <a:spAutoFit/>
          </a:bodyPr>
          <a:lstStyle/>
          <a:p>
            <a:r>
              <a:rPr lang="en-US" dirty="0"/>
              <a:t>Algorithms: </a:t>
            </a:r>
          </a:p>
        </p:txBody>
      </p:sp>
      <p:sp>
        <p:nvSpPr>
          <p:cNvPr id="5" name="TextBox 4">
            <a:extLst>
              <a:ext uri="{FF2B5EF4-FFF2-40B4-BE49-F238E27FC236}">
                <a16:creationId xmlns:a16="http://schemas.microsoft.com/office/drawing/2014/main" id="{4B2B1F96-7C57-835C-DAC9-9DA707386242}"/>
              </a:ext>
            </a:extLst>
          </p:cNvPr>
          <p:cNvSpPr txBox="1"/>
          <p:nvPr/>
        </p:nvSpPr>
        <p:spPr>
          <a:xfrm>
            <a:off x="1590583" y="3311059"/>
            <a:ext cx="1130438" cy="307777"/>
          </a:xfrm>
          <a:prstGeom prst="rect">
            <a:avLst/>
          </a:prstGeom>
          <a:noFill/>
        </p:spPr>
        <p:txBody>
          <a:bodyPr wrap="none" rtlCol="0">
            <a:spAutoFit/>
          </a:bodyPr>
          <a:lstStyle/>
          <a:p>
            <a:r>
              <a:rPr lang="en-US" dirty="0"/>
              <a:t>Algorithms: </a:t>
            </a:r>
          </a:p>
        </p:txBody>
      </p:sp>
      <p:sp>
        <p:nvSpPr>
          <p:cNvPr id="6" name="TextBox 5">
            <a:extLst>
              <a:ext uri="{FF2B5EF4-FFF2-40B4-BE49-F238E27FC236}">
                <a16:creationId xmlns:a16="http://schemas.microsoft.com/office/drawing/2014/main" id="{3D148454-9112-BAC1-203F-E5125755D9A8}"/>
              </a:ext>
            </a:extLst>
          </p:cNvPr>
          <p:cNvSpPr txBox="1"/>
          <p:nvPr/>
        </p:nvSpPr>
        <p:spPr>
          <a:xfrm>
            <a:off x="1165933" y="1353235"/>
            <a:ext cx="1130438" cy="1169551"/>
          </a:xfrm>
          <a:prstGeom prst="rect">
            <a:avLst/>
          </a:prstGeom>
          <a:noFill/>
        </p:spPr>
        <p:txBody>
          <a:bodyPr wrap="square" rtlCol="0">
            <a:spAutoFit/>
          </a:bodyPr>
          <a:lstStyle/>
          <a:p>
            <a:r>
              <a:rPr lang="en-US" dirty="0"/>
              <a:t>Algorithms</a:t>
            </a:r>
          </a:p>
          <a:p>
            <a:r>
              <a:rPr lang="en-US" dirty="0"/>
              <a:t>Data</a:t>
            </a:r>
          </a:p>
          <a:p>
            <a:r>
              <a:rPr lang="en-US" dirty="0"/>
              <a:t>Feature</a:t>
            </a:r>
          </a:p>
          <a:p>
            <a:r>
              <a:rPr lang="en-US" dirty="0"/>
              <a:t>Metrics</a:t>
            </a:r>
          </a:p>
          <a:p>
            <a:r>
              <a:rPr lang="en-US" dirty="0"/>
              <a:t>AI ops</a:t>
            </a:r>
          </a:p>
        </p:txBody>
      </p:sp>
      <p:sp>
        <p:nvSpPr>
          <p:cNvPr id="7" name="TextBox 6">
            <a:extLst>
              <a:ext uri="{FF2B5EF4-FFF2-40B4-BE49-F238E27FC236}">
                <a16:creationId xmlns:a16="http://schemas.microsoft.com/office/drawing/2014/main" id="{807DA2C9-E806-37C1-F97C-EF721D1FD7C3}"/>
              </a:ext>
            </a:extLst>
          </p:cNvPr>
          <p:cNvSpPr txBox="1"/>
          <p:nvPr/>
        </p:nvSpPr>
        <p:spPr>
          <a:xfrm>
            <a:off x="5585188" y="1922622"/>
            <a:ext cx="2593474" cy="1200329"/>
          </a:xfrm>
          <a:prstGeom prst="rect">
            <a:avLst/>
          </a:prstGeom>
          <a:noFill/>
        </p:spPr>
        <p:txBody>
          <a:bodyPr wrap="square" rtlCol="0">
            <a:spAutoFit/>
          </a:bodyPr>
          <a:lstStyle/>
          <a:p>
            <a:r>
              <a:rPr lang="en-US" sz="1200" dirty="0"/>
              <a:t>Linear regression</a:t>
            </a:r>
          </a:p>
          <a:p>
            <a:r>
              <a:rPr lang="en-US" sz="1200" dirty="0"/>
              <a:t>Logistic regression</a:t>
            </a:r>
          </a:p>
          <a:p>
            <a:r>
              <a:rPr lang="en-US" sz="1200" dirty="0"/>
              <a:t>Decision tree, random forest</a:t>
            </a:r>
          </a:p>
          <a:p>
            <a:r>
              <a:rPr lang="en-US" sz="1200" dirty="0"/>
              <a:t>Naïve Bayes</a:t>
            </a:r>
          </a:p>
          <a:p>
            <a:r>
              <a:rPr lang="en-US" sz="1200" dirty="0"/>
              <a:t>KNN</a:t>
            </a:r>
          </a:p>
          <a:p>
            <a:endParaRPr lang="en-US" sz="1200" dirty="0"/>
          </a:p>
        </p:txBody>
      </p:sp>
      <p:sp>
        <p:nvSpPr>
          <p:cNvPr id="8" name="TextBox 7">
            <a:extLst>
              <a:ext uri="{FF2B5EF4-FFF2-40B4-BE49-F238E27FC236}">
                <a16:creationId xmlns:a16="http://schemas.microsoft.com/office/drawing/2014/main" id="{2AA193C8-0D31-89DA-D54B-EFA34140AD83}"/>
              </a:ext>
            </a:extLst>
          </p:cNvPr>
          <p:cNvSpPr txBox="1"/>
          <p:nvPr/>
        </p:nvSpPr>
        <p:spPr>
          <a:xfrm>
            <a:off x="1731152" y="3615016"/>
            <a:ext cx="2593474" cy="646331"/>
          </a:xfrm>
          <a:prstGeom prst="rect">
            <a:avLst/>
          </a:prstGeom>
          <a:noFill/>
        </p:spPr>
        <p:txBody>
          <a:bodyPr wrap="square" rtlCol="0">
            <a:spAutoFit/>
          </a:bodyPr>
          <a:lstStyle/>
          <a:p>
            <a:r>
              <a:rPr lang="en-US" sz="1200" dirty="0"/>
              <a:t>Clustering</a:t>
            </a:r>
          </a:p>
          <a:p>
            <a:r>
              <a:rPr lang="en-US" sz="1200" dirty="0"/>
              <a:t>PCA</a:t>
            </a:r>
          </a:p>
          <a:p>
            <a:endParaRPr lang="en-US" sz="1200" dirty="0"/>
          </a:p>
        </p:txBody>
      </p:sp>
    </p:spTree>
    <p:extLst>
      <p:ext uri="{BB962C8B-B14F-4D97-AF65-F5344CB8AC3E}">
        <p14:creationId xmlns:p14="http://schemas.microsoft.com/office/powerpoint/2010/main" val="225665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P spid="8" grpId="0"/>
      <p:bldP spid="8"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9B003F-C5CF-1FB6-A47B-EF8C8F100812}"/>
              </a:ext>
            </a:extLst>
          </p:cNvPr>
          <p:cNvPicPr>
            <a:picLocks noChangeAspect="1"/>
          </p:cNvPicPr>
          <p:nvPr/>
        </p:nvPicPr>
        <p:blipFill>
          <a:blip r:embed="rId2"/>
          <a:stretch>
            <a:fillRect/>
          </a:stretch>
        </p:blipFill>
        <p:spPr>
          <a:xfrm>
            <a:off x="685800" y="385762"/>
            <a:ext cx="7419513" cy="4371975"/>
          </a:xfrm>
          <a:prstGeom prst="rect">
            <a:avLst/>
          </a:prstGeom>
        </p:spPr>
      </p:pic>
    </p:spTree>
    <p:extLst>
      <p:ext uri="{BB962C8B-B14F-4D97-AF65-F5344CB8AC3E}">
        <p14:creationId xmlns:p14="http://schemas.microsoft.com/office/powerpoint/2010/main" val="1609956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9"/>
          <p:cNvSpPr txBox="1">
            <a:spLocks noGrp="1"/>
          </p:cNvSpPr>
          <p:nvPr>
            <p:ph type="title"/>
          </p:nvPr>
        </p:nvSpPr>
        <p:spPr>
          <a:prstGeom prst="rect">
            <a:avLst/>
          </a:prstGeom>
          <a:noFill/>
          <a:ln>
            <a:noFill/>
          </a:ln>
        </p:spPr>
        <p:txBody>
          <a:bodyPr spcFirstLastPara="1" wrap="square" lIns="34275" tIns="34275" rIns="34275" bIns="34275" anchor="ctr" anchorCtr="0">
            <a:normAutofit/>
          </a:bodyPr>
          <a:lstStyle/>
          <a:p>
            <a:pPr marL="0" lvl="0" indent="0" algn="l" rtl="0">
              <a:lnSpc>
                <a:spcPct val="100000"/>
              </a:lnSpc>
              <a:spcBef>
                <a:spcPts val="0"/>
              </a:spcBef>
              <a:spcAft>
                <a:spcPts val="0"/>
              </a:spcAft>
              <a:buClr>
                <a:srgbClr val="1F497D"/>
              </a:buClr>
              <a:buSzPts val="3600"/>
              <a:buFont typeface="Times New Roman"/>
              <a:buNone/>
            </a:pPr>
            <a:r>
              <a:rPr lang="en-US" dirty="0"/>
              <a:t>Additional Resources  </a:t>
            </a:r>
            <a:endParaRPr dirty="0"/>
          </a:p>
        </p:txBody>
      </p:sp>
      <p:sp>
        <p:nvSpPr>
          <p:cNvPr id="3" name="Text Placeholder 2">
            <a:extLst>
              <a:ext uri="{FF2B5EF4-FFF2-40B4-BE49-F238E27FC236}">
                <a16:creationId xmlns:a16="http://schemas.microsoft.com/office/drawing/2014/main" id="{A496A0A1-BAD5-01F2-80F2-20B29F97551F}"/>
              </a:ext>
            </a:extLst>
          </p:cNvPr>
          <p:cNvSpPr>
            <a:spLocks noGrp="1"/>
          </p:cNvSpPr>
          <p:nvPr>
            <p:ph type="body" idx="1"/>
          </p:nvPr>
        </p:nvSpPr>
        <p:spPr/>
        <p:txBody>
          <a:bodyPr/>
          <a:lstStyle/>
          <a:p>
            <a:r>
              <a:rPr lang="en-US" dirty="0" err="1"/>
              <a:t>StatQuest</a:t>
            </a:r>
            <a:r>
              <a:rPr lang="en-US" dirty="0"/>
              <a:t> with </a:t>
            </a:r>
            <a:r>
              <a:rPr lang="en-US" dirty="0">
                <a:hlinkClick r:id="rId3"/>
              </a:rPr>
              <a:t>Josh Starmer</a:t>
            </a:r>
            <a:endParaRPr lang="en-US" dirty="0"/>
          </a:p>
          <a:p>
            <a:r>
              <a:rPr lang="en-US" dirty="0"/>
              <a:t>Coursera, </a:t>
            </a:r>
            <a:r>
              <a:rPr lang="en-US" dirty="0">
                <a:hlinkClick r:id="rId4"/>
              </a:rPr>
              <a:t>Andrew Ng</a:t>
            </a:r>
            <a:r>
              <a:rPr lang="en-US" dirty="0"/>
              <a:t>, </a:t>
            </a:r>
            <a:r>
              <a:rPr lang="en-US" dirty="0" err="1"/>
              <a:t>DeepLearning.AI</a:t>
            </a:r>
            <a:endParaRPr lang="en-US" dirty="0"/>
          </a:p>
          <a:p>
            <a:r>
              <a:rPr lang="en-US" dirty="0"/>
              <a:t>YouTube, </a:t>
            </a:r>
            <a:r>
              <a:rPr lang="en-US" dirty="0">
                <a:hlinkClick r:id="rId5"/>
              </a:rPr>
              <a:t>Hung-yi Lee </a:t>
            </a:r>
            <a:r>
              <a:rPr lang="en-US" dirty="0"/>
              <a:t>, NTU</a:t>
            </a:r>
          </a:p>
          <a:p>
            <a:r>
              <a:rPr lang="en-US" dirty="0">
                <a:hlinkClick r:id="rId6"/>
              </a:rPr>
              <a:t>Reinforcement learning</a:t>
            </a:r>
            <a:r>
              <a:rPr lang="en-US" dirty="0"/>
              <a:t>, David Silver, DeepMind</a:t>
            </a:r>
          </a:p>
          <a:p>
            <a:r>
              <a:rPr lang="en-US" dirty="0"/>
              <a:t>And many more</a:t>
            </a:r>
          </a:p>
        </p:txBody>
      </p:sp>
      <p:sp>
        <p:nvSpPr>
          <p:cNvPr id="96" name="Google Shape;96;p9"/>
          <p:cNvSpPr txBox="1">
            <a:spLocks noGrp="1"/>
          </p:cNvSpPr>
          <p:nvPr>
            <p:ph type="sldNum" idx="12"/>
          </p:nvPr>
        </p:nvSpPr>
        <p:spPr>
          <a:prstGeom prst="rect">
            <a:avLst/>
          </a:prstGeom>
          <a:noFill/>
          <a:ln>
            <a:noFill/>
          </a:ln>
        </p:spPr>
        <p:txBody>
          <a:bodyPr spcFirstLastPara="1" wrap="square" lIns="34275" tIns="34275" rIns="34275" bIns="34275" anchor="ctr" anchorCtr="0">
            <a:sp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sz="900">
                <a:solidFill>
                  <a:srgbClr val="888888"/>
                </a:solidFill>
              </a:rPr>
              <a:pPr marL="0" lvl="0" indent="0" algn="r" rtl="0">
                <a:lnSpc>
                  <a:spcPct val="100000"/>
                </a:lnSpc>
                <a:spcBef>
                  <a:spcPts val="0"/>
                </a:spcBef>
                <a:spcAft>
                  <a:spcPts val="0"/>
                </a:spcAft>
                <a:buClr>
                  <a:srgbClr val="888888"/>
                </a:buClr>
                <a:buSzPts val="1200"/>
                <a:buFont typeface="Calibri"/>
                <a:buNone/>
              </a:pPr>
              <a:t>4</a:t>
            </a:fld>
            <a:endParaRPr/>
          </a:p>
        </p:txBody>
      </p:sp>
    </p:spTree>
    <p:extLst>
      <p:ext uri="{BB962C8B-B14F-4D97-AF65-F5344CB8AC3E}">
        <p14:creationId xmlns:p14="http://schemas.microsoft.com/office/powerpoint/2010/main" val="3382334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p:nvPr/>
        </p:nvSpPr>
        <p:spPr>
          <a:xfrm>
            <a:off x="447900" y="1891739"/>
            <a:ext cx="82482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dirty="0">
                <a:solidFill>
                  <a:srgbClr val="006C65"/>
                </a:solidFill>
                <a:latin typeface="HelveticaNeue" panose="00000400000000000000" pitchFamily="2" charset="0"/>
                <a:ea typeface="Helvetica Neue"/>
                <a:cs typeface="Helvetica Neue"/>
                <a:sym typeface="Helvetica Neue"/>
              </a:rPr>
              <a:t>Today’s AI is already extremely versatile. </a:t>
            </a:r>
            <a:endParaRPr sz="3200" dirty="0">
              <a:solidFill>
                <a:srgbClr val="006C65"/>
              </a:solidFill>
              <a:latin typeface="HelveticaNeue" panose="00000400000000000000" pitchFamily="2" charset="0"/>
              <a:ea typeface="Helvetica Neue"/>
              <a:cs typeface="Helvetica Neue"/>
              <a:sym typeface="Helvetica Neue"/>
            </a:endParaRPr>
          </a:p>
        </p:txBody>
      </p:sp>
    </p:spTree>
    <p:extLst>
      <p:ext uri="{BB962C8B-B14F-4D97-AF65-F5344CB8AC3E}">
        <p14:creationId xmlns:p14="http://schemas.microsoft.com/office/powerpoint/2010/main" val="504681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p:nvPr/>
        </p:nvSpPr>
        <p:spPr>
          <a:xfrm>
            <a:off x="447900" y="1891739"/>
            <a:ext cx="8248200" cy="11695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dirty="0">
                <a:solidFill>
                  <a:srgbClr val="006C65"/>
                </a:solidFill>
                <a:latin typeface="HelveticaNeue" panose="00000400000000000000" pitchFamily="2" charset="0"/>
                <a:ea typeface="Helvetica Neue"/>
                <a:cs typeface="Helvetica Neue"/>
                <a:sym typeface="Helvetica Neue"/>
              </a:rPr>
              <a:t>Today’s AI is already extremely versatile. But where are we headed in the future?</a:t>
            </a:r>
          </a:p>
        </p:txBody>
      </p:sp>
    </p:spTree>
    <p:extLst>
      <p:ext uri="{BB962C8B-B14F-4D97-AF65-F5344CB8AC3E}">
        <p14:creationId xmlns:p14="http://schemas.microsoft.com/office/powerpoint/2010/main" val="2060593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3">
          <a:extLst>
            <a:ext uri="{FF2B5EF4-FFF2-40B4-BE49-F238E27FC236}">
              <a16:creationId xmlns:a16="http://schemas.microsoft.com/office/drawing/2014/main" id="{35482AC1-7C9F-BC47-F5F1-00F96AA074F9}"/>
            </a:ext>
          </a:extLst>
        </p:cNvPr>
        <p:cNvGrpSpPr/>
        <p:nvPr/>
      </p:nvGrpSpPr>
      <p:grpSpPr>
        <a:xfrm>
          <a:off x="0" y="0"/>
          <a:ext cx="0" cy="0"/>
          <a:chOff x="0" y="0"/>
          <a:chExt cx="0" cy="0"/>
        </a:xfrm>
      </p:grpSpPr>
      <p:sp>
        <p:nvSpPr>
          <p:cNvPr id="4" name="Google Shape;539;p18">
            <a:extLst>
              <a:ext uri="{FF2B5EF4-FFF2-40B4-BE49-F238E27FC236}">
                <a16:creationId xmlns:a16="http://schemas.microsoft.com/office/drawing/2014/main" id="{EB1BF486-E70C-B47A-83F5-3E73BC3E80E2}"/>
              </a:ext>
            </a:extLst>
          </p:cNvPr>
          <p:cNvSpPr txBox="1">
            <a:spLocks/>
          </p:cNvSpPr>
          <p:nvPr/>
        </p:nvSpPr>
        <p:spPr>
          <a:xfrm>
            <a:off x="209229" y="340080"/>
            <a:ext cx="7772401" cy="1021557"/>
          </a:xfrm>
          <a:prstGeom prst="rect">
            <a:avLst/>
          </a:prstGeom>
          <a:noFill/>
          <a:ln>
            <a:noFill/>
          </a:ln>
        </p:spPr>
        <p:txBody>
          <a:bodyPr spcFirstLastPara="1" vert="horz" wrap="square" lIns="34285" tIns="34285" rIns="34285" bIns="34285" rtlCol="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b="1" dirty="0">
                <a:solidFill>
                  <a:srgbClr val="002060"/>
                </a:solidFill>
                <a:latin typeface="Helvetica Neue" panose="020B0604020202020204" charset="0"/>
              </a:rPr>
              <a:t>Catalyst, collaborator, consummation</a:t>
            </a:r>
          </a:p>
        </p:txBody>
      </p:sp>
      <p:pic>
        <p:nvPicPr>
          <p:cNvPr id="1026" name="Picture 2" descr="Image">
            <a:extLst>
              <a:ext uri="{FF2B5EF4-FFF2-40B4-BE49-F238E27FC236}">
                <a16:creationId xmlns:a16="http://schemas.microsoft.com/office/drawing/2014/main" id="{3BBAA865-27C1-7149-CCAF-90C397DF5A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04" b="9698"/>
          <a:stretch/>
        </p:blipFill>
        <p:spPr bwMode="auto">
          <a:xfrm>
            <a:off x="2380980" y="1089660"/>
            <a:ext cx="4382039" cy="3794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06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p:nvPr/>
        </p:nvSpPr>
        <p:spPr>
          <a:xfrm>
            <a:off x="447900" y="1925434"/>
            <a:ext cx="8248200" cy="1292631"/>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sz="3600" dirty="0">
                <a:solidFill>
                  <a:srgbClr val="006C65"/>
                </a:solidFill>
                <a:latin typeface="HelveticaNeue" panose="00000400000000000000" pitchFamily="2" charset="0"/>
                <a:ea typeface="Helvetica Neue"/>
                <a:cs typeface="Helvetica Neue"/>
                <a:sym typeface="Helvetica Neue"/>
              </a:rPr>
              <a:t>The short-term goal: catalyzing productivity</a:t>
            </a:r>
            <a:endParaRPr sz="3600" dirty="0">
              <a:solidFill>
                <a:srgbClr val="006C65"/>
              </a:solidFill>
              <a:latin typeface="HelveticaNeue" panose="00000400000000000000" pitchFamily="2" charset="0"/>
              <a:ea typeface="Helvetica Neue"/>
              <a:cs typeface="Helvetica Neue"/>
              <a:sym typeface="Helvetica Neue"/>
            </a:endParaRPr>
          </a:p>
        </p:txBody>
      </p:sp>
    </p:spTree>
    <p:extLst>
      <p:ext uri="{BB962C8B-B14F-4D97-AF65-F5344CB8AC3E}">
        <p14:creationId xmlns:p14="http://schemas.microsoft.com/office/powerpoint/2010/main" val="209209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
          <a:extLst>
            <a:ext uri="{FF2B5EF4-FFF2-40B4-BE49-F238E27FC236}">
              <a16:creationId xmlns:a16="http://schemas.microsoft.com/office/drawing/2014/main" id="{35482AC1-7C9F-BC47-F5F1-00F96AA074F9}"/>
            </a:ext>
          </a:extLst>
        </p:cNvPr>
        <p:cNvGrpSpPr/>
        <p:nvPr/>
      </p:nvGrpSpPr>
      <p:grpSpPr>
        <a:xfrm>
          <a:off x="0" y="0"/>
          <a:ext cx="0" cy="0"/>
          <a:chOff x="0" y="0"/>
          <a:chExt cx="0" cy="0"/>
        </a:xfrm>
      </p:grpSpPr>
      <p:sp>
        <p:nvSpPr>
          <p:cNvPr id="4" name="Google Shape;539;p18">
            <a:extLst>
              <a:ext uri="{FF2B5EF4-FFF2-40B4-BE49-F238E27FC236}">
                <a16:creationId xmlns:a16="http://schemas.microsoft.com/office/drawing/2014/main" id="{EB1BF486-E70C-B47A-83F5-3E73BC3E80E2}"/>
              </a:ext>
            </a:extLst>
          </p:cNvPr>
          <p:cNvSpPr txBox="1">
            <a:spLocks/>
          </p:cNvSpPr>
          <p:nvPr/>
        </p:nvSpPr>
        <p:spPr>
          <a:xfrm>
            <a:off x="209229" y="340080"/>
            <a:ext cx="7772401" cy="1021557"/>
          </a:xfrm>
          <a:prstGeom prst="rect">
            <a:avLst/>
          </a:prstGeom>
          <a:noFill/>
          <a:ln>
            <a:noFill/>
          </a:ln>
        </p:spPr>
        <p:txBody>
          <a:bodyPr spcFirstLastPara="1" vert="horz" wrap="square" lIns="34285" tIns="34285" rIns="34285" bIns="34285" rtlCol="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b="1" dirty="0">
                <a:solidFill>
                  <a:srgbClr val="002060"/>
                </a:solidFill>
                <a:latin typeface="Helvetica Neue" panose="020B0604020202020204" charset="0"/>
              </a:rPr>
              <a:t>Catalyst</a:t>
            </a:r>
          </a:p>
        </p:txBody>
      </p:sp>
      <p:sp>
        <p:nvSpPr>
          <p:cNvPr id="6" name="Google Shape;140;p27">
            <a:extLst>
              <a:ext uri="{FF2B5EF4-FFF2-40B4-BE49-F238E27FC236}">
                <a16:creationId xmlns:a16="http://schemas.microsoft.com/office/drawing/2014/main" id="{6EB3B890-3773-9AD1-2646-46A1D6A7B6C3}"/>
              </a:ext>
            </a:extLst>
          </p:cNvPr>
          <p:cNvSpPr txBox="1"/>
          <p:nvPr/>
        </p:nvSpPr>
        <p:spPr>
          <a:xfrm>
            <a:off x="314550" y="644375"/>
            <a:ext cx="8514900" cy="1920495"/>
          </a:xfrm>
          <a:prstGeom prst="rect">
            <a:avLst/>
          </a:prstGeom>
          <a:noFill/>
          <a:ln>
            <a:noFill/>
          </a:ln>
        </p:spPr>
        <p:txBody>
          <a:bodyPr spcFirstLastPara="1" wrap="square" lIns="91425" tIns="91425" rIns="91425" bIns="91425" anchor="t" anchorCtr="0">
            <a:spAutoFit/>
          </a:bodyPr>
          <a:lstStyle/>
          <a:p>
            <a:pPr marL="457200" lvl="0" indent="-381000" algn="l" rtl="0">
              <a:lnSpc>
                <a:spcPct val="115000"/>
              </a:lnSpc>
              <a:spcBef>
                <a:spcPts val="1200"/>
              </a:spcBef>
              <a:spcAft>
                <a:spcPts val="0"/>
              </a:spcAft>
              <a:buClr>
                <a:schemeClr val="dk1"/>
              </a:buClr>
              <a:buSzPts val="2400"/>
              <a:buFont typeface="Helvetica Neue"/>
              <a:buChar char="●"/>
            </a:pPr>
            <a:r>
              <a:rPr lang="en" sz="2400" dirty="0">
                <a:solidFill>
                  <a:schemeClr val="dk1"/>
                </a:solidFill>
                <a:latin typeface="+mj-lt"/>
                <a:ea typeface="Helvetica Neue"/>
                <a:cs typeface="Helvetica Neue"/>
                <a:sym typeface="Helvetica Neue"/>
              </a:rPr>
              <a:t>Aiding human productivity</a:t>
            </a:r>
          </a:p>
          <a:p>
            <a:pPr marL="457200" lvl="0" indent="-381000" algn="l" rtl="0">
              <a:lnSpc>
                <a:spcPct val="115000"/>
              </a:lnSpc>
              <a:spcBef>
                <a:spcPts val="1200"/>
              </a:spcBef>
              <a:spcAft>
                <a:spcPts val="0"/>
              </a:spcAft>
              <a:buClr>
                <a:schemeClr val="dk1"/>
              </a:buClr>
              <a:buSzPts val="2400"/>
              <a:buFont typeface="Helvetica Neue"/>
              <a:buChar char="●"/>
            </a:pPr>
            <a:r>
              <a:rPr lang="en" sz="2400" dirty="0">
                <a:solidFill>
                  <a:schemeClr val="dk1"/>
                </a:solidFill>
                <a:latin typeface="+mj-lt"/>
                <a:ea typeface="Helvetica Neue"/>
                <a:cs typeface="Helvetica Neue"/>
                <a:sym typeface="Helvetica Neue"/>
              </a:rPr>
              <a:t>“Weak” AI: humans need to be in the loop</a:t>
            </a:r>
          </a:p>
          <a:p>
            <a:pPr marL="76200" lvl="0" algn="l" rtl="0">
              <a:lnSpc>
                <a:spcPct val="115000"/>
              </a:lnSpc>
              <a:spcBef>
                <a:spcPts val="1200"/>
              </a:spcBef>
              <a:spcAft>
                <a:spcPts val="0"/>
              </a:spcAft>
              <a:buClr>
                <a:schemeClr val="dk1"/>
              </a:buClr>
              <a:buSzPts val="2400"/>
            </a:pPr>
            <a:endParaRPr lang="en" sz="2400" dirty="0">
              <a:solidFill>
                <a:schemeClr val="dk1"/>
              </a:solidFill>
              <a:latin typeface="+mj-lt"/>
              <a:ea typeface="Helvetica Neue"/>
              <a:cs typeface="Helvetica Neue"/>
              <a:sym typeface="Helvetica Neue"/>
            </a:endParaRPr>
          </a:p>
        </p:txBody>
      </p:sp>
    </p:spTree>
    <p:extLst>
      <p:ext uri="{BB962C8B-B14F-4D97-AF65-F5344CB8AC3E}">
        <p14:creationId xmlns:p14="http://schemas.microsoft.com/office/powerpoint/2010/main" val="677963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3519</TotalTime>
  <Words>744</Words>
  <Application>Microsoft Macintosh PowerPoint</Application>
  <PresentationFormat>On-screen Show (16:9)</PresentationFormat>
  <Paragraphs>80</Paragraphs>
  <Slides>30</Slides>
  <Notes>28</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Google Sans</vt:lpstr>
      <vt:lpstr>Arial</vt:lpstr>
      <vt:lpstr>Calibri</vt:lpstr>
      <vt:lpstr>Helvetica Neue</vt:lpstr>
      <vt:lpstr>HelveticaNeue</vt:lpstr>
      <vt:lpstr>Times New Roman</vt:lpstr>
      <vt:lpstr>Simple Light</vt:lpstr>
      <vt:lpstr>PowerPoint Presentation</vt:lpstr>
      <vt:lpstr>Recap  </vt:lpstr>
      <vt:lpstr>Recap  </vt:lpstr>
      <vt:lpstr>Additional Resources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 Fan</dc:creator>
  <cp:lastModifiedBy>26LilyShi</cp:lastModifiedBy>
  <cp:revision>41</cp:revision>
  <dcterms:modified xsi:type="dcterms:W3CDTF">2024-06-21T16:21:00Z</dcterms:modified>
</cp:coreProperties>
</file>